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8"/>
  </p:notesMasterIdLst>
  <p:handoutMasterIdLst>
    <p:handoutMasterId r:id="rId29"/>
  </p:handoutMasterIdLst>
  <p:sldIdLst>
    <p:sldId id="256" r:id="rId2"/>
    <p:sldId id="298" r:id="rId3"/>
    <p:sldId id="291" r:id="rId4"/>
    <p:sldId id="285" r:id="rId5"/>
    <p:sldId id="286" r:id="rId6"/>
    <p:sldId id="287" r:id="rId7"/>
    <p:sldId id="312" r:id="rId8"/>
    <p:sldId id="313" r:id="rId9"/>
    <p:sldId id="281" r:id="rId10"/>
    <p:sldId id="320" r:id="rId11"/>
    <p:sldId id="295" r:id="rId12"/>
    <p:sldId id="309" r:id="rId13"/>
    <p:sldId id="319" r:id="rId14"/>
    <p:sldId id="282" r:id="rId15"/>
    <p:sldId id="315" r:id="rId16"/>
    <p:sldId id="317" r:id="rId17"/>
    <p:sldId id="280" r:id="rId18"/>
    <p:sldId id="294" r:id="rId19"/>
    <p:sldId id="284" r:id="rId20"/>
    <p:sldId id="296" r:id="rId21"/>
    <p:sldId id="308" r:id="rId22"/>
    <p:sldId id="318" r:id="rId23"/>
    <p:sldId id="289" r:id="rId24"/>
    <p:sldId id="290" r:id="rId25"/>
    <p:sldId id="314" r:id="rId26"/>
    <p:sldId id="311" r:id="rId27"/>
  </p:sldIdLst>
  <p:sldSz cx="9144000" cy="6858000" type="screen4x3"/>
  <p:notesSz cx="6797675" cy="9926638"/>
  <p:defaultTextStyle>
    <a:lvl1pPr marL="0" algn="l" rtl="0" latinLnBrk="0">
      <a:defRPr lang="fr-FR" sz="1800" kern="1200">
        <a:solidFill>
          <a:schemeClr val="tx1"/>
        </a:solidFill>
        <a:latin typeface="+mn-lt"/>
        <a:ea typeface="+mn-ea"/>
        <a:cs typeface="+mn-cs"/>
      </a:defRPr>
    </a:lvl1pPr>
    <a:lvl2pPr marL="457200" algn="l" rtl="0" latinLnBrk="0">
      <a:defRPr lang="fr-FR" sz="1800" kern="1200">
        <a:solidFill>
          <a:schemeClr val="tx1"/>
        </a:solidFill>
        <a:latin typeface="+mn-lt"/>
        <a:ea typeface="+mn-ea"/>
        <a:cs typeface="+mn-cs"/>
      </a:defRPr>
    </a:lvl2pPr>
    <a:lvl3pPr marL="914400" algn="l" rtl="0" latinLnBrk="0">
      <a:defRPr lang="fr-FR" sz="1800" kern="1200">
        <a:solidFill>
          <a:schemeClr val="tx1"/>
        </a:solidFill>
        <a:latin typeface="+mn-lt"/>
        <a:ea typeface="+mn-ea"/>
        <a:cs typeface="+mn-cs"/>
      </a:defRPr>
    </a:lvl3pPr>
    <a:lvl4pPr marL="1371600" algn="l" rtl="0" latinLnBrk="0">
      <a:defRPr lang="fr-FR" sz="1800" kern="1200">
        <a:solidFill>
          <a:schemeClr val="tx1"/>
        </a:solidFill>
        <a:latin typeface="+mn-lt"/>
        <a:ea typeface="+mn-ea"/>
        <a:cs typeface="+mn-cs"/>
      </a:defRPr>
    </a:lvl4pPr>
    <a:lvl5pPr marL="1828800" algn="l" rtl="0" latinLnBrk="0">
      <a:defRPr lang="fr-FR" sz="1800" kern="1200">
        <a:solidFill>
          <a:schemeClr val="tx1"/>
        </a:solidFill>
        <a:latin typeface="+mn-lt"/>
        <a:ea typeface="+mn-ea"/>
        <a:cs typeface="+mn-cs"/>
      </a:defRPr>
    </a:lvl5pPr>
    <a:lvl6pPr marL="2286000" algn="l" rtl="0" latinLnBrk="0">
      <a:defRPr lang="fr-FR" sz="1800" kern="1200">
        <a:solidFill>
          <a:schemeClr val="tx1"/>
        </a:solidFill>
        <a:latin typeface="+mn-lt"/>
        <a:ea typeface="+mn-ea"/>
        <a:cs typeface="+mn-cs"/>
      </a:defRPr>
    </a:lvl6pPr>
    <a:lvl7pPr marL="2743200" algn="l" rtl="0" latinLnBrk="0">
      <a:defRPr lang="fr-FR" sz="1800" kern="1200">
        <a:solidFill>
          <a:schemeClr val="tx1"/>
        </a:solidFill>
        <a:latin typeface="+mn-lt"/>
        <a:ea typeface="+mn-ea"/>
        <a:cs typeface="+mn-cs"/>
      </a:defRPr>
    </a:lvl7pPr>
    <a:lvl8pPr marL="3200400" algn="l" rtl="0" latinLnBrk="0">
      <a:defRPr lang="fr-FR" sz="1800" kern="1200">
        <a:solidFill>
          <a:schemeClr val="tx1"/>
        </a:solidFill>
        <a:latin typeface="+mn-lt"/>
        <a:ea typeface="+mn-ea"/>
        <a:cs typeface="+mn-cs"/>
      </a:defRPr>
    </a:lvl8pPr>
    <a:lvl9pPr marL="3657600" algn="l" rtl="0" latinLnBrk="0">
      <a:defRPr lang="fr-FR" sz="1800" kern="1200">
        <a:solidFill>
          <a:schemeClr val="tx1"/>
        </a:solidFill>
        <a:latin typeface="+mn-lt"/>
        <a:ea typeface="+mn-ea"/>
        <a:cs typeface="+mn-cs"/>
      </a:defRPr>
    </a:lvl9pPr>
    <a:extLst/>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00FD"/>
    <a:srgbClr val="FC8BFF"/>
    <a:srgbClr val="FC1C07"/>
    <a:srgbClr val="FF8000"/>
    <a:srgbClr val="66CCFF"/>
    <a:srgbClr val="FFFF66"/>
    <a:srgbClr val="CC66FF"/>
    <a:srgbClr val="FF0080"/>
    <a:srgbClr val="27FF09"/>
    <a:srgbClr val="B8FF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43445" autoAdjust="0"/>
  </p:normalViewPr>
  <p:slideViewPr>
    <p:cSldViewPr>
      <p:cViewPr>
        <p:scale>
          <a:sx n="100" d="100"/>
          <a:sy n="100" d="100"/>
        </p:scale>
        <p:origin x="-320" y="6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07" d="100"/>
          <a:sy n="107" d="100"/>
        </p:scale>
        <p:origin x="-5304" y="-112"/>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38"/>
    </mc:Choice>
    <mc:Fallback>
      <c:style val="38"/>
    </mc:Fallback>
  </mc:AlternateContent>
  <c:chart>
    <c:title>
      <c:tx>
        <c:rich>
          <a:bodyPr/>
          <a:lstStyle/>
          <a:p>
            <a:pPr>
              <a:defRPr/>
            </a:pPr>
            <a:r>
              <a:rPr lang="fr-FR" dirty="0"/>
              <a:t>2024</a:t>
            </a:r>
          </a:p>
        </c:rich>
      </c:tx>
      <c:layout/>
      <c:overlay val="0"/>
    </c:title>
    <c:autoTitleDeleted val="0"/>
    <c:plotArea>
      <c:layout/>
      <c:pieChart>
        <c:varyColors val="1"/>
        <c:ser>
          <c:idx val="0"/>
          <c:order val="0"/>
          <c:tx>
            <c:strRef>
              <c:f>Feuil1!$B$1</c:f>
              <c:strCache>
                <c:ptCount val="1"/>
                <c:pt idx="0">
                  <c:v>2024</c:v>
                </c:pt>
              </c:strCache>
            </c:strRef>
          </c:tx>
          <c:dPt>
            <c:idx val="0"/>
            <c:bubble3D val="0"/>
            <c:spPr>
              <a:gradFill rotWithShape="1">
                <a:gsLst>
                  <a:gs pos="0">
                    <a:schemeClr val="accent4">
                      <a:shade val="45000"/>
                      <a:satMod val="155000"/>
                    </a:schemeClr>
                  </a:gs>
                  <a:gs pos="60000">
                    <a:schemeClr val="accent4">
                      <a:shade val="95000"/>
                      <a:satMod val="150000"/>
                    </a:schemeClr>
                  </a:gs>
                  <a:gs pos="100000">
                    <a:schemeClr val="accent4">
                      <a:tint val="87000"/>
                      <a:satMod val="250000"/>
                    </a:schemeClr>
                  </a:gs>
                </a:gsLst>
                <a:lin ang="16200000" scaled="0"/>
              </a:gradFill>
              <a:ln w="9525" cap="flat" cmpd="sng" algn="ctr">
                <a:solidFill>
                  <a:schemeClr val="accent4">
                    <a:satMod val="150000"/>
                  </a:schemeClr>
                </a:solidFill>
                <a:prstDash val="solid"/>
              </a:ln>
              <a:effectLst>
                <a:outerShdw blurRad="65500" dist="38100" dir="5400000" rotWithShape="0">
                  <a:srgbClr val="000000">
                    <a:alpha val="40000"/>
                  </a:srgbClr>
                </a:outerShdw>
              </a:effectLst>
            </c:spPr>
            <c:extLst xmlns:c16r2="http://schemas.microsoft.com/office/drawing/2015/06/chart">
              <c:ext xmlns:c16="http://schemas.microsoft.com/office/drawing/2014/chart" uri="{C3380CC4-5D6E-409C-BE32-E72D297353CC}">
                <c16:uniqueId val="{00000001-BB3E-4B7A-A812-A683DA4180DB}"/>
              </c:ext>
            </c:extLst>
          </c:dPt>
          <c:dPt>
            <c:idx val="1"/>
            <c:bubble3D val="0"/>
            <c:spPr>
              <a:gradFill rotWithShape="1">
                <a:gsLst>
                  <a:gs pos="0">
                    <a:schemeClr val="accent3">
                      <a:shade val="45000"/>
                      <a:satMod val="155000"/>
                    </a:schemeClr>
                  </a:gs>
                  <a:gs pos="60000">
                    <a:schemeClr val="accent3">
                      <a:shade val="95000"/>
                      <a:satMod val="150000"/>
                    </a:schemeClr>
                  </a:gs>
                  <a:gs pos="100000">
                    <a:schemeClr val="accent3">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c:spPr>
            <c:extLst xmlns:c16r2="http://schemas.microsoft.com/office/drawing/2015/06/chart">
              <c:ext xmlns:c16="http://schemas.microsoft.com/office/drawing/2014/chart" uri="{C3380CC4-5D6E-409C-BE32-E72D297353CC}">
                <c16:uniqueId val="{00000003-BB3E-4B7A-A812-A683DA4180DB}"/>
              </c:ext>
            </c:extLst>
          </c:dPt>
          <c:dPt>
            <c:idx val="2"/>
            <c:bubble3D val="0"/>
            <c:spPr>
              <a:gradFill rotWithShape="1">
                <a:gsLst>
                  <a:gs pos="0">
                    <a:schemeClr val="accent6">
                      <a:shade val="45000"/>
                      <a:satMod val="155000"/>
                    </a:schemeClr>
                  </a:gs>
                  <a:gs pos="60000">
                    <a:schemeClr val="accent6">
                      <a:shade val="95000"/>
                      <a:satMod val="150000"/>
                    </a:schemeClr>
                  </a:gs>
                  <a:gs pos="100000">
                    <a:schemeClr val="accent6">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c:spPr>
            <c:extLst xmlns:c16r2="http://schemas.microsoft.com/office/drawing/2015/06/chart">
              <c:ext xmlns:c16="http://schemas.microsoft.com/office/drawing/2014/chart" uri="{C3380CC4-5D6E-409C-BE32-E72D297353CC}">
                <c16:uniqueId val="{00000005-BB3E-4B7A-A812-A683DA4180DB}"/>
              </c:ext>
            </c:extLst>
          </c:dPt>
          <c:dPt>
            <c:idx val="3"/>
            <c:bubble3D val="0"/>
            <c:spPr>
              <a:gradFill rotWithShape="1">
                <a:gsLst>
                  <a:gs pos="0">
                    <a:schemeClr val="accent2">
                      <a:shade val="45000"/>
                      <a:satMod val="155000"/>
                    </a:schemeClr>
                  </a:gs>
                  <a:gs pos="60000">
                    <a:schemeClr val="accent2">
                      <a:shade val="95000"/>
                      <a:satMod val="150000"/>
                    </a:schemeClr>
                  </a:gs>
                  <a:gs pos="100000">
                    <a:schemeClr val="accent2">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c:spPr>
            <c:extLst xmlns:c16r2="http://schemas.microsoft.com/office/drawing/2015/06/chart">
              <c:ext xmlns:c16="http://schemas.microsoft.com/office/drawing/2014/chart" uri="{C3380CC4-5D6E-409C-BE32-E72D297353CC}">
                <c16:uniqueId val="{00000007-BB3E-4B7A-A812-A683DA4180DB}"/>
              </c:ext>
            </c:extLst>
          </c:dPt>
          <c:dPt>
            <c:idx val="4"/>
            <c:bubble3D val="0"/>
            <c:spPr>
              <a:gradFill rotWithShape="1">
                <a:gsLst>
                  <a:gs pos="0">
                    <a:schemeClr val="dk1">
                      <a:shade val="45000"/>
                      <a:satMod val="155000"/>
                    </a:schemeClr>
                  </a:gs>
                  <a:gs pos="60000">
                    <a:schemeClr val="dk1">
                      <a:shade val="95000"/>
                      <a:satMod val="150000"/>
                    </a:schemeClr>
                  </a:gs>
                  <a:gs pos="100000">
                    <a:schemeClr val="dk1">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c:spPr>
            <c:extLst xmlns:c16r2="http://schemas.microsoft.com/office/drawing/2015/06/chart">
              <c:ext xmlns:c16="http://schemas.microsoft.com/office/drawing/2014/chart" uri="{C3380CC4-5D6E-409C-BE32-E72D297353CC}">
                <c16:uniqueId val="{00000009-BB3E-4B7A-A812-A683DA4180DB}"/>
              </c:ext>
            </c:extLst>
          </c:dPt>
          <c:dLbls>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Feuil1!$A$2:$A$6</c:f>
              <c:strCache>
                <c:ptCount val="5"/>
                <c:pt idx="0">
                  <c:v>cotisations CNAS</c:v>
                </c:pt>
                <c:pt idx="1">
                  <c:v>participation  activités individuelles</c:v>
                </c:pt>
                <c:pt idx="2">
                  <c:v>participation activités collectives</c:v>
                </c:pt>
                <c:pt idx="3">
                  <c:v>frais de personnel</c:v>
                </c:pt>
                <c:pt idx="4">
                  <c:v>autres achats (fonctionnement)</c:v>
                </c:pt>
              </c:strCache>
            </c:strRef>
          </c:cat>
          <c:val>
            <c:numRef>
              <c:f>Feuil1!$B$2:$B$6</c:f>
              <c:numCache>
                <c:formatCode>General</c:formatCode>
                <c:ptCount val="5"/>
                <c:pt idx="0">
                  <c:v>482050</c:v>
                </c:pt>
                <c:pt idx="1">
                  <c:v>8245</c:v>
                </c:pt>
                <c:pt idx="2">
                  <c:v>75015</c:v>
                </c:pt>
                <c:pt idx="3">
                  <c:v>55550</c:v>
                </c:pt>
                <c:pt idx="4">
                  <c:v>17626</c:v>
                </c:pt>
              </c:numCache>
            </c:numRef>
          </c:val>
          <c:extLst xmlns:c16r2="http://schemas.microsoft.com/office/drawing/2015/06/chart">
            <c:ext xmlns:c16="http://schemas.microsoft.com/office/drawing/2014/chart" uri="{C3380CC4-5D6E-409C-BE32-E72D297353CC}">
              <c16:uniqueId val="{0000000A-BB3E-4B7A-A812-A683DA4180DB}"/>
            </c:ext>
          </c:extLst>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Participants</c:v>
                </c:pt>
              </c:strCache>
            </c:strRef>
          </c:tx>
          <c:spPr>
            <a:solidFill>
              <a:schemeClr val="accent1"/>
            </a:solidFill>
            <a:ln>
              <a:noFill/>
            </a:ln>
            <a:effectLst/>
          </c:spPr>
          <c:invertIfNegative val="0"/>
          <c:cat>
            <c:strRef>
              <c:f>Feuil1!$A$2:$A$38</c:f>
              <c:strCache>
                <c:ptCount val="37"/>
                <c:pt idx="0">
                  <c:v>city glace</c:v>
                </c:pt>
                <c:pt idx="1">
                  <c:v>Phenix</c:v>
                </c:pt>
                <c:pt idx="2">
                  <c:v>PCC je préfère</c:v>
                </c:pt>
                <c:pt idx="3">
                  <c:v>atelier fleurs</c:v>
                </c:pt>
                <c:pt idx="4">
                  <c:v>THOIRY et ses lumières</c:v>
                </c:pt>
                <c:pt idx="5">
                  <c:v>Flambée</c:v>
                </c:pt>
                <c:pt idx="6">
                  <c:v>PCC kiwi</c:v>
                </c:pt>
                <c:pt idx="7">
                  <c:v>atelier fleurs</c:v>
                </c:pt>
                <c:pt idx="8">
                  <c:v>PCC Manu Payet</c:v>
                </c:pt>
                <c:pt idx="9">
                  <c:v>Orsay</c:v>
                </c:pt>
                <c:pt idx="10">
                  <c:v>Palais royal</c:v>
                </c:pt>
                <c:pt idx="11">
                  <c:v>expo Johnny Halliday</c:v>
                </c:pt>
                <c:pt idx="12">
                  <c:v>foire de Paris</c:v>
                </c:pt>
                <c:pt idx="13">
                  <c:v>Chaumont</c:v>
                </c:pt>
                <c:pt idx="14">
                  <c:v>atelier fleurs</c:v>
                </c:pt>
                <c:pt idx="15">
                  <c:v>Fougères</c:v>
                </c:pt>
                <c:pt idx="16">
                  <c:v>Garros</c:v>
                </c:pt>
                <c:pt idx="17">
                  <c:v>puy du Fou</c:v>
                </c:pt>
                <c:pt idx="18">
                  <c:v>Beauval</c:v>
                </c:pt>
                <c:pt idx="19">
                  <c:v>Papéa</c:v>
                </c:pt>
                <c:pt idx="20">
                  <c:v>Camp Gorron </c:v>
                </c:pt>
                <c:pt idx="21">
                  <c:v>puy du fou</c:v>
                </c:pt>
                <c:pt idx="22">
                  <c:v>St Malo</c:v>
                </c:pt>
                <c:pt idx="23">
                  <c:v>Deauville</c:v>
                </c:pt>
                <c:pt idx="24">
                  <c:v>papéa</c:v>
                </c:pt>
                <c:pt idx="25">
                  <c:v>Paris libre</c:v>
                </c:pt>
                <c:pt idx="26">
                  <c:v>Mont St michel</c:v>
                </c:pt>
                <c:pt idx="27">
                  <c:v>Challenge bowling</c:v>
                </c:pt>
                <c:pt idx="28">
                  <c:v>Thalasso</c:v>
                </c:pt>
                <c:pt idx="29">
                  <c:v>atelier fleurs</c:v>
                </c:pt>
                <c:pt idx="30">
                  <c:v>Passages couverts</c:v>
                </c:pt>
                <c:pt idx="31">
                  <c:v>Disney</c:v>
                </c:pt>
                <c:pt idx="32">
                  <c:v>Paris libre</c:v>
                </c:pt>
                <c:pt idx="33">
                  <c:v>Phénix</c:v>
                </c:pt>
                <c:pt idx="34">
                  <c:v>atelier fleurs</c:v>
                </c:pt>
                <c:pt idx="35">
                  <c:v>atelier fleurs</c:v>
                </c:pt>
                <c:pt idx="36">
                  <c:v>Zoo La Flèche</c:v>
                </c:pt>
              </c:strCache>
            </c:strRef>
          </c:cat>
          <c:val>
            <c:numRef>
              <c:f>Feuil1!$B$2:$B$38</c:f>
              <c:numCache>
                <c:formatCode>General</c:formatCode>
                <c:ptCount val="37"/>
                <c:pt idx="0">
                  <c:v>211</c:v>
                </c:pt>
                <c:pt idx="1">
                  <c:v>53</c:v>
                </c:pt>
                <c:pt idx="2">
                  <c:v>25</c:v>
                </c:pt>
                <c:pt idx="3">
                  <c:v>3</c:v>
                </c:pt>
                <c:pt idx="4">
                  <c:v>100</c:v>
                </c:pt>
                <c:pt idx="5">
                  <c:v>110</c:v>
                </c:pt>
                <c:pt idx="6">
                  <c:v>40</c:v>
                </c:pt>
                <c:pt idx="7">
                  <c:v>9</c:v>
                </c:pt>
                <c:pt idx="8">
                  <c:v>28</c:v>
                </c:pt>
                <c:pt idx="9">
                  <c:v>50</c:v>
                </c:pt>
                <c:pt idx="10">
                  <c:v>53</c:v>
                </c:pt>
                <c:pt idx="11">
                  <c:v>22</c:v>
                </c:pt>
                <c:pt idx="12">
                  <c:v>66</c:v>
                </c:pt>
                <c:pt idx="13">
                  <c:v>53</c:v>
                </c:pt>
                <c:pt idx="14">
                  <c:v>4</c:v>
                </c:pt>
                <c:pt idx="15">
                  <c:v>53</c:v>
                </c:pt>
                <c:pt idx="16">
                  <c:v>57</c:v>
                </c:pt>
                <c:pt idx="17">
                  <c:v>50</c:v>
                </c:pt>
                <c:pt idx="18">
                  <c:v>200</c:v>
                </c:pt>
                <c:pt idx="19">
                  <c:v>205</c:v>
                </c:pt>
                <c:pt idx="20">
                  <c:v>24</c:v>
                </c:pt>
                <c:pt idx="21">
                  <c:v>49</c:v>
                </c:pt>
                <c:pt idx="22">
                  <c:v>42</c:v>
                </c:pt>
                <c:pt idx="23">
                  <c:v>56</c:v>
                </c:pt>
                <c:pt idx="24">
                  <c:v>264</c:v>
                </c:pt>
                <c:pt idx="25">
                  <c:v>44</c:v>
                </c:pt>
                <c:pt idx="26">
                  <c:v>62</c:v>
                </c:pt>
                <c:pt idx="27">
                  <c:v>49</c:v>
                </c:pt>
                <c:pt idx="28">
                  <c:v>44</c:v>
                </c:pt>
                <c:pt idx="29">
                  <c:v>4</c:v>
                </c:pt>
                <c:pt idx="30">
                  <c:v>46</c:v>
                </c:pt>
                <c:pt idx="31">
                  <c:v>100</c:v>
                </c:pt>
                <c:pt idx="32">
                  <c:v>104</c:v>
                </c:pt>
                <c:pt idx="33">
                  <c:v>53</c:v>
                </c:pt>
                <c:pt idx="34">
                  <c:v>6</c:v>
                </c:pt>
                <c:pt idx="35">
                  <c:v>2</c:v>
                </c:pt>
                <c:pt idx="36">
                  <c:v>180</c:v>
                </c:pt>
              </c:numCache>
            </c:numRef>
          </c:val>
          <c:extLst xmlns:c16r2="http://schemas.microsoft.com/office/drawing/2015/06/chart">
            <c:ext xmlns:c16="http://schemas.microsoft.com/office/drawing/2014/chart" uri="{C3380CC4-5D6E-409C-BE32-E72D297353CC}">
              <c16:uniqueId val="{00000000-A369-45F4-96C9-BA5993EA3763}"/>
            </c:ext>
          </c:extLst>
        </c:ser>
        <c:dLbls>
          <c:showLegendKey val="0"/>
          <c:showVal val="0"/>
          <c:showCatName val="0"/>
          <c:showSerName val="0"/>
          <c:showPercent val="0"/>
          <c:showBubbleSize val="0"/>
        </c:dLbls>
        <c:gapWidth val="219"/>
        <c:overlap val="-27"/>
        <c:axId val="147337600"/>
        <c:axId val="147339136"/>
      </c:barChart>
      <c:catAx>
        <c:axId val="147337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47339136"/>
        <c:crosses val="autoZero"/>
        <c:auto val="1"/>
        <c:lblAlgn val="ctr"/>
        <c:lblOffset val="100"/>
        <c:noMultiLvlLbl val="0"/>
      </c:catAx>
      <c:valAx>
        <c:axId val="147339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47337600"/>
        <c:crosses val="autoZero"/>
        <c:crossBetween val="between"/>
      </c:valAx>
      <c:spPr>
        <a:noFill/>
        <a:ln>
          <a:noFill/>
        </a:ln>
        <a:effectLst/>
      </c:spPr>
    </c:plotArea>
    <c:legend>
      <c:legendPos val="tr"/>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2023</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participation totale</c:v>
                </c:pt>
                <c:pt idx="1">
                  <c:v>participation actions individuelles</c:v>
                </c:pt>
                <c:pt idx="2">
                  <c:v>participation actions collectives</c:v>
                </c:pt>
              </c:strCache>
            </c:strRef>
          </c:cat>
          <c:val>
            <c:numRef>
              <c:f>Feuil1!$B$2:$B$4</c:f>
              <c:numCache>
                <c:formatCode>"€"#,##0_);[Red]\("€"#,##0\)</c:formatCode>
                <c:ptCount val="3"/>
                <c:pt idx="0">
                  <c:v>127691</c:v>
                </c:pt>
                <c:pt idx="1">
                  <c:v>12336</c:v>
                </c:pt>
                <c:pt idx="2">
                  <c:v>115356</c:v>
                </c:pt>
              </c:numCache>
            </c:numRef>
          </c:val>
          <c:extLst xmlns:c16r2="http://schemas.microsoft.com/office/drawing/2015/06/chart">
            <c:ext xmlns:c16="http://schemas.microsoft.com/office/drawing/2014/chart" uri="{C3380CC4-5D6E-409C-BE32-E72D297353CC}">
              <c16:uniqueId val="{00000000-948D-4B79-AE9A-365A0C1B1F16}"/>
            </c:ext>
          </c:extLst>
        </c:ser>
        <c:ser>
          <c:idx val="1"/>
          <c:order val="1"/>
          <c:tx>
            <c:strRef>
              <c:f>Feuil1!$C$1</c:f>
              <c:strCache>
                <c:ptCount val="1"/>
                <c:pt idx="0">
                  <c:v>2024</c:v>
                </c:pt>
              </c:strCache>
            </c:strRef>
          </c:tx>
          <c:spPr>
            <a:solidFill>
              <a:srgbClr val="F900F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participation totale</c:v>
                </c:pt>
                <c:pt idx="1">
                  <c:v>participation actions individuelles</c:v>
                </c:pt>
                <c:pt idx="2">
                  <c:v>participation actions collectives</c:v>
                </c:pt>
              </c:strCache>
            </c:strRef>
          </c:cat>
          <c:val>
            <c:numRef>
              <c:f>Feuil1!$C$2:$C$4</c:f>
              <c:numCache>
                <c:formatCode>"€"#,##0_);[Red]\("€"#,##0\)</c:formatCode>
                <c:ptCount val="3"/>
                <c:pt idx="0">
                  <c:v>83262</c:v>
                </c:pt>
                <c:pt idx="1">
                  <c:v>8245</c:v>
                </c:pt>
                <c:pt idx="2">
                  <c:v>75017</c:v>
                </c:pt>
              </c:numCache>
            </c:numRef>
          </c:val>
          <c:extLst xmlns:c16r2="http://schemas.microsoft.com/office/drawing/2015/06/chart">
            <c:ext xmlns:c16="http://schemas.microsoft.com/office/drawing/2014/chart" uri="{C3380CC4-5D6E-409C-BE32-E72D297353CC}">
              <c16:uniqueId val="{00000001-948D-4B79-AE9A-365A0C1B1F16}"/>
            </c:ext>
          </c:extLst>
        </c:ser>
        <c:dLbls>
          <c:showLegendKey val="0"/>
          <c:showVal val="0"/>
          <c:showCatName val="0"/>
          <c:showSerName val="0"/>
          <c:showPercent val="0"/>
          <c:showBubbleSize val="0"/>
        </c:dLbls>
        <c:gapWidth val="182"/>
        <c:axId val="147505920"/>
        <c:axId val="147507456"/>
      </c:barChart>
      <c:catAx>
        <c:axId val="14750592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147507456"/>
        <c:crosses val="autoZero"/>
        <c:auto val="1"/>
        <c:lblAlgn val="ctr"/>
        <c:lblOffset val="100"/>
        <c:noMultiLvlLbl val="0"/>
      </c:catAx>
      <c:valAx>
        <c:axId val="147507456"/>
        <c:scaling>
          <c:orientation val="minMax"/>
        </c:scaling>
        <c:delete val="1"/>
        <c:axPos val="b"/>
        <c:majorGridlines>
          <c:spPr>
            <a:ln w="9525" cap="flat" cmpd="sng" algn="ctr">
              <a:solidFill>
                <a:schemeClr val="tx1">
                  <a:lumMod val="15000"/>
                  <a:lumOff val="85000"/>
                </a:schemeClr>
              </a:solidFill>
              <a:round/>
            </a:ln>
            <a:effectLst/>
          </c:spPr>
        </c:majorGridlines>
        <c:numFmt formatCode="&quot;€&quot;#,##0_);[Red]\(&quot;€&quot;#,##0\)" sourceLinked="1"/>
        <c:majorTickMark val="out"/>
        <c:minorTickMark val="none"/>
        <c:tickLblPos val="nextTo"/>
        <c:crossAx val="14750592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45659" cy="496332"/>
          </a:xfrm>
          <a:prstGeom prst="rect">
            <a:avLst/>
          </a:prstGeom>
        </p:spPr>
        <p:txBody>
          <a:bodyPr vert="horz"/>
          <a:lstStyle/>
          <a:p>
            <a:endParaRPr lang="fr-FR"/>
          </a:p>
        </p:txBody>
      </p:sp>
      <p:sp>
        <p:nvSpPr>
          <p:cNvPr id="3" name="Rectangle 3"/>
          <p:cNvSpPr>
            <a:spLocks noGrp="1"/>
          </p:cNvSpPr>
          <p:nvPr>
            <p:ph type="dt" sz="quarter" idx="1"/>
          </p:nvPr>
        </p:nvSpPr>
        <p:spPr>
          <a:xfrm>
            <a:off x="3850443" y="0"/>
            <a:ext cx="2945659" cy="496332"/>
          </a:xfrm>
          <a:prstGeom prst="rect">
            <a:avLst/>
          </a:prstGeom>
        </p:spPr>
        <p:txBody>
          <a:bodyPr vert="horz"/>
          <a:lstStyle/>
          <a:p>
            <a:fld id="{31555DB1-8736-42A3-B48D-2B08FB93332A}" type="datetimeFigureOut">
              <a:rPr lang="fr-FR" smtClean="0"/>
              <a:pPr/>
              <a:t>01/11/2025</a:t>
            </a:fld>
            <a:endParaRPr lang="fr-FR"/>
          </a:p>
        </p:txBody>
      </p:sp>
      <p:sp>
        <p:nvSpPr>
          <p:cNvPr id="4" name="Rectangle 4"/>
          <p:cNvSpPr>
            <a:spLocks noGrp="1"/>
          </p:cNvSpPr>
          <p:nvPr>
            <p:ph type="ftr" sz="quarter" idx="2"/>
          </p:nvPr>
        </p:nvSpPr>
        <p:spPr>
          <a:xfrm>
            <a:off x="0" y="9428583"/>
            <a:ext cx="2945659" cy="496332"/>
          </a:xfrm>
          <a:prstGeom prst="rect">
            <a:avLst/>
          </a:prstGeom>
        </p:spPr>
        <p:txBody>
          <a:bodyPr vert="horz"/>
          <a:lstStyle/>
          <a:p>
            <a:endParaRPr lang="fr-FR"/>
          </a:p>
        </p:txBody>
      </p:sp>
      <p:sp>
        <p:nvSpPr>
          <p:cNvPr id="5" name="Rectangle 5"/>
          <p:cNvSpPr>
            <a:spLocks noGrp="1"/>
          </p:cNvSpPr>
          <p:nvPr>
            <p:ph type="sldNum" sz="quarter" idx="3"/>
          </p:nvPr>
        </p:nvSpPr>
        <p:spPr>
          <a:xfrm>
            <a:off x="3850443" y="9428583"/>
            <a:ext cx="2945659" cy="496332"/>
          </a:xfrm>
          <a:prstGeom prst="rect">
            <a:avLst/>
          </a:prstGeom>
        </p:spPr>
        <p:txBody>
          <a:bodyPr vert="horz"/>
          <a:lstStyle/>
          <a:p>
            <a:fld id="{5400D380-E0D7-4EB1-B91E-BFCC7DA7F29D}" type="slidenum">
              <a:rPr lang="fr-FR" smtClean="0"/>
              <a:pPr/>
              <a:t>‹N°›</a:t>
            </a:fld>
            <a:endParaRPr lang="fr-FR"/>
          </a:p>
        </p:txBody>
      </p:sp>
    </p:spTree>
    <p:extLst>
      <p:ext uri="{BB962C8B-B14F-4D97-AF65-F5344CB8AC3E}">
        <p14:creationId xmlns:p14="http://schemas.microsoft.com/office/powerpoint/2010/main" val="1223439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45659" cy="496332"/>
          </a:xfrm>
          <a:prstGeom prst="rect">
            <a:avLst/>
          </a:prstGeom>
        </p:spPr>
        <p:txBody>
          <a:bodyPr vert="horz"/>
          <a:lstStyle/>
          <a:p>
            <a:endParaRPr lang="fr-FR"/>
          </a:p>
        </p:txBody>
      </p:sp>
      <p:sp>
        <p:nvSpPr>
          <p:cNvPr id="3" name="Rectangle 3"/>
          <p:cNvSpPr>
            <a:spLocks noGrp="1"/>
          </p:cNvSpPr>
          <p:nvPr>
            <p:ph type="dt" idx="1"/>
          </p:nvPr>
        </p:nvSpPr>
        <p:spPr>
          <a:xfrm>
            <a:off x="3850443" y="0"/>
            <a:ext cx="2945659" cy="496332"/>
          </a:xfrm>
          <a:prstGeom prst="rect">
            <a:avLst/>
          </a:prstGeom>
        </p:spPr>
        <p:txBody>
          <a:bodyPr vert="horz"/>
          <a:lstStyle/>
          <a:p>
            <a:fld id="{0BDB199F-A56C-4049-BA04-1447030960FF}" type="datetimeFigureOut">
              <a:rPr lang="fr-FR"/>
              <a:pPr/>
              <a:t>01/11/2025</a:t>
            </a:fld>
            <a:endParaRPr lang="fr-FR"/>
          </a:p>
        </p:txBody>
      </p:sp>
      <p:sp>
        <p:nvSpPr>
          <p:cNvPr id="4" name="Rectangle 4"/>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anchor="ctr"/>
          <a:lstStyle/>
          <a:p>
            <a:endParaRPr lang="fr-FR"/>
          </a:p>
        </p:txBody>
      </p:sp>
      <p:sp>
        <p:nvSpPr>
          <p:cNvPr id="5" name="Rectangle 5"/>
          <p:cNvSpPr>
            <a:spLocks noGrp="1"/>
          </p:cNvSpPr>
          <p:nvPr>
            <p:ph type="body" sz="quarter" idx="3"/>
          </p:nvPr>
        </p:nvSpPr>
        <p:spPr>
          <a:xfrm>
            <a:off x="679768" y="4715153"/>
            <a:ext cx="5438140" cy="4466987"/>
          </a:xfrm>
          <a:prstGeom prst="rect">
            <a:avLst/>
          </a:prstGeom>
        </p:spPr>
        <p:txBody>
          <a:bodyPr vert="horz">
            <a:normAutofit/>
          </a:bodyPr>
          <a:lstStyle/>
          <a:p>
            <a:pPr lvl="0"/>
            <a:r>
              <a:rPr lang="fr-FR"/>
              <a:t>Modifiez les styles du texte du masque</a:t>
            </a:r>
          </a:p>
          <a:p>
            <a:pPr lvl="1"/>
            <a:r>
              <a:rPr lang="fr-FR"/>
              <a:t>Niveau 2</a:t>
            </a:r>
          </a:p>
          <a:p>
            <a:pPr lvl="2"/>
            <a:r>
              <a:rPr lang="fr-FR"/>
              <a:t>Niveau 3</a:t>
            </a:r>
          </a:p>
          <a:p>
            <a:pPr lvl="3"/>
            <a:r>
              <a:rPr lang="fr-FR"/>
              <a:t>Niveau 4</a:t>
            </a:r>
          </a:p>
          <a:p>
            <a:pPr lvl="4"/>
            <a:r>
              <a:rPr lang="fr-FR"/>
              <a:t>Niveau 5</a:t>
            </a:r>
          </a:p>
        </p:txBody>
      </p:sp>
      <p:sp>
        <p:nvSpPr>
          <p:cNvPr id="6" name="Rectangle 6"/>
          <p:cNvSpPr>
            <a:spLocks noGrp="1"/>
          </p:cNvSpPr>
          <p:nvPr>
            <p:ph type="ftr" sz="quarter" idx="4"/>
          </p:nvPr>
        </p:nvSpPr>
        <p:spPr>
          <a:xfrm>
            <a:off x="0" y="9428583"/>
            <a:ext cx="2945659" cy="496332"/>
          </a:xfrm>
          <a:prstGeom prst="rect">
            <a:avLst/>
          </a:prstGeom>
        </p:spPr>
        <p:txBody>
          <a:bodyPr vert="horz"/>
          <a:lstStyle/>
          <a:p>
            <a:endParaRPr lang="fr-FR"/>
          </a:p>
        </p:txBody>
      </p:sp>
      <p:sp>
        <p:nvSpPr>
          <p:cNvPr id="7" name="Rectangle 7"/>
          <p:cNvSpPr>
            <a:spLocks noGrp="1"/>
          </p:cNvSpPr>
          <p:nvPr>
            <p:ph type="sldNum" sz="quarter" idx="5"/>
          </p:nvPr>
        </p:nvSpPr>
        <p:spPr>
          <a:xfrm>
            <a:off x="3850443" y="9428583"/>
            <a:ext cx="2945659" cy="496332"/>
          </a:xfrm>
          <a:prstGeom prst="rect">
            <a:avLst/>
          </a:prstGeom>
        </p:spPr>
        <p:txBody>
          <a:bodyPr vert="horz"/>
          <a:lstStyle/>
          <a:p>
            <a:fld id="{B3A019F3-8596-4028-9847-CBD3A185B07A}" type="slidenum">
              <a:rPr/>
              <a:pPr/>
              <a:t>‹N°›</a:t>
            </a:fld>
            <a:endParaRPr lang="fr-FR"/>
          </a:p>
        </p:txBody>
      </p:sp>
    </p:spTree>
    <p:extLst>
      <p:ext uri="{BB962C8B-B14F-4D97-AF65-F5344CB8AC3E}">
        <p14:creationId xmlns:p14="http://schemas.microsoft.com/office/powerpoint/2010/main" val="2801479819"/>
      </p:ext>
    </p:extLst>
  </p:cSld>
  <p:clrMap bg1="lt1" tx1="dk1" bg2="lt2" tx2="dk2" accent1="accent1" accent2="accent2" accent3="accent3" accent4="accent4" accent5="accent5" accent6="accent6" hlink="hlink" folHlink="folHlink"/>
  <p:notesStyle>
    <a:lvl1pPr marL="0" algn="l" rtl="0" latinLnBrk="0">
      <a:defRPr lang="fr-FR" sz="1200" kern="1200">
        <a:solidFill>
          <a:schemeClr val="tx1"/>
        </a:solidFill>
        <a:latin typeface="+mn-lt"/>
        <a:ea typeface="+mn-ea"/>
        <a:cs typeface="+mn-cs"/>
      </a:defRPr>
    </a:lvl1pPr>
    <a:lvl2pPr marL="457200" algn="l" rtl="0" latinLnBrk="0">
      <a:defRPr lang="fr-FR" sz="1200" kern="1200">
        <a:solidFill>
          <a:schemeClr val="tx1"/>
        </a:solidFill>
        <a:latin typeface="+mn-lt"/>
        <a:ea typeface="+mn-ea"/>
        <a:cs typeface="+mn-cs"/>
      </a:defRPr>
    </a:lvl2pPr>
    <a:lvl3pPr marL="914400" algn="l" rtl="0" latinLnBrk="0">
      <a:defRPr lang="fr-FR" sz="1200" kern="1200">
        <a:solidFill>
          <a:schemeClr val="tx1"/>
        </a:solidFill>
        <a:latin typeface="+mn-lt"/>
        <a:ea typeface="+mn-ea"/>
        <a:cs typeface="+mn-cs"/>
      </a:defRPr>
    </a:lvl3pPr>
    <a:lvl4pPr marL="1371600" algn="l" rtl="0" latinLnBrk="0">
      <a:defRPr lang="fr-FR" sz="1200" kern="1200">
        <a:solidFill>
          <a:schemeClr val="tx1"/>
        </a:solidFill>
        <a:latin typeface="+mn-lt"/>
        <a:ea typeface="+mn-ea"/>
        <a:cs typeface="+mn-cs"/>
      </a:defRPr>
    </a:lvl4pPr>
    <a:lvl5pPr marL="1828800" algn="l" rtl="0" latinLnBrk="0">
      <a:defRPr lang="fr-FR" sz="1200" kern="1200">
        <a:solidFill>
          <a:schemeClr val="tx1"/>
        </a:solidFill>
        <a:latin typeface="+mn-lt"/>
        <a:ea typeface="+mn-ea"/>
        <a:cs typeface="+mn-cs"/>
      </a:defRPr>
    </a:lvl5pPr>
    <a:lvl6pPr marL="2286000" algn="l" rtl="0" latinLnBrk="0">
      <a:defRPr lang="fr-FR" sz="1200" kern="1200">
        <a:solidFill>
          <a:schemeClr val="tx1"/>
        </a:solidFill>
        <a:latin typeface="+mn-lt"/>
        <a:ea typeface="+mn-ea"/>
        <a:cs typeface="+mn-cs"/>
      </a:defRPr>
    </a:lvl6pPr>
    <a:lvl7pPr marL="2743200" algn="l" rtl="0" latinLnBrk="0">
      <a:defRPr lang="fr-FR" sz="1200" kern="1200">
        <a:solidFill>
          <a:schemeClr val="tx1"/>
        </a:solidFill>
        <a:latin typeface="+mn-lt"/>
        <a:ea typeface="+mn-ea"/>
        <a:cs typeface="+mn-cs"/>
      </a:defRPr>
    </a:lvl7pPr>
    <a:lvl8pPr marL="3200400" algn="l" rtl="0" latinLnBrk="0">
      <a:defRPr lang="fr-FR" sz="1200" kern="1200">
        <a:solidFill>
          <a:schemeClr val="tx1"/>
        </a:solidFill>
        <a:latin typeface="+mn-lt"/>
        <a:ea typeface="+mn-ea"/>
        <a:cs typeface="+mn-cs"/>
      </a:defRPr>
    </a:lvl8pPr>
    <a:lvl9pPr marL="3657600" algn="l" rtl="0" latinLnBrk="0">
      <a:defRPr lang="fr-F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917575" y="744538"/>
            <a:ext cx="4962525" cy="3722687"/>
          </a:xfrm>
        </p:spPr>
      </p:sp>
      <p:sp>
        <p:nvSpPr>
          <p:cNvPr id="3" name="Rectangle 3"/>
          <p:cNvSpPr>
            <a:spLocks noGrp="1"/>
          </p:cNvSpPr>
          <p:nvPr>
            <p:ph type="body" idx="1"/>
          </p:nvPr>
        </p:nvSpPr>
        <p:spPr/>
        <p:txBody>
          <a:bodyPr/>
          <a:lstStyle/>
          <a:p>
            <a:endParaRPr lang="fr-FR" dirty="0"/>
          </a:p>
          <a:p>
            <a:endParaRPr lang="fr-FR" dirty="0"/>
          </a:p>
        </p:txBody>
      </p:sp>
      <p:sp>
        <p:nvSpPr>
          <p:cNvPr id="4" name="Rectangle 4"/>
          <p:cNvSpPr>
            <a:spLocks noGrp="1"/>
          </p:cNvSpPr>
          <p:nvPr>
            <p:ph type="sldNum" sz="quarter" idx="10"/>
          </p:nvPr>
        </p:nvSpPr>
        <p:spPr/>
        <p:txBody>
          <a:bodyPr/>
          <a:lstStyle/>
          <a:p>
            <a:fld id="{B3A019F3-8596-4028-9847-CBD3A185B07A}"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A019F3-8596-4028-9847-CBD3A185B07A}" type="slidenum">
              <a:rPr lang="uk-UA" smtClean="0"/>
              <a:pPr/>
              <a:t>23</a:t>
            </a:fld>
            <a:endParaRPr lang="uk-UA"/>
          </a:p>
        </p:txBody>
      </p:sp>
    </p:spTree>
    <p:extLst>
      <p:ext uri="{BB962C8B-B14F-4D97-AF65-F5344CB8AC3E}">
        <p14:creationId xmlns:p14="http://schemas.microsoft.com/office/powerpoint/2010/main" val="1977975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A019F3-8596-4028-9847-CBD3A185B07A}" type="slidenum">
              <a:rPr smtClean="0">
                <a:solidFill>
                  <a:prstClr val="black"/>
                </a:solidFill>
              </a:rPr>
              <a:pPr/>
              <a:t>26</a:t>
            </a:fld>
            <a:endParaRPr>
              <a:solidFill>
                <a:prstClr val="black"/>
              </a:solidFill>
            </a:endParaRPr>
          </a:p>
        </p:txBody>
      </p:sp>
    </p:spTree>
    <p:extLst>
      <p:ext uri="{BB962C8B-B14F-4D97-AF65-F5344CB8AC3E}">
        <p14:creationId xmlns:p14="http://schemas.microsoft.com/office/powerpoint/2010/main" val="3073728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917575" y="744538"/>
            <a:ext cx="4962525" cy="3722687"/>
          </a:xfrm>
        </p:spPr>
      </p:sp>
      <p:sp>
        <p:nvSpPr>
          <p:cNvPr id="3" name="Rectangle 3"/>
          <p:cNvSpPr>
            <a:spLocks noGrp="1"/>
          </p:cNvSpPr>
          <p:nvPr>
            <p:ph type="body" idx="1"/>
          </p:nvPr>
        </p:nvSpPr>
        <p:spPr/>
        <p:txBody>
          <a:bodyPr/>
          <a:lstStyle/>
          <a:p>
            <a:endParaRPr lang="fr-FR" dirty="0"/>
          </a:p>
        </p:txBody>
      </p:sp>
      <p:sp>
        <p:nvSpPr>
          <p:cNvPr id="4" name="Rectangle 4"/>
          <p:cNvSpPr>
            <a:spLocks noGrp="1"/>
          </p:cNvSpPr>
          <p:nvPr>
            <p:ph type="sldNum" sz="quarter" idx="10"/>
          </p:nvPr>
        </p:nvSpPr>
        <p:spPr/>
        <p:txBody>
          <a:bodyPr/>
          <a:lstStyle/>
          <a:p>
            <a:fld id="{B3A019F3-8596-4028-9847-CBD3A185B07A}"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r>
              <a:rPr lang="fr-FR" dirty="0"/>
              <a:t>Changement</a:t>
            </a:r>
            <a:r>
              <a:rPr lang="fr-FR" baseline="0" dirty="0"/>
              <a:t> des</a:t>
            </a:r>
            <a:r>
              <a:rPr lang="fr-FR" dirty="0"/>
              <a:t> ordinateurs</a:t>
            </a:r>
            <a:r>
              <a:rPr lang="fr-FR" baseline="0" dirty="0"/>
              <a:t> suite à un virus sur les disques durs.</a:t>
            </a:r>
          </a:p>
          <a:p>
            <a:r>
              <a:rPr lang="fr-FR" baseline="0" dirty="0"/>
              <a:t>Caution cabinet Perspectives</a:t>
            </a:r>
          </a:p>
          <a:p>
            <a:r>
              <a:rPr lang="fr-FR" baseline="0" dirty="0"/>
              <a:t>Clients= adhésions 2016</a:t>
            </a:r>
          </a:p>
          <a:p>
            <a:r>
              <a:rPr lang="fr-FR" baseline="0" dirty="0"/>
              <a:t>CCA= stock billetterie et acomptes 2016</a:t>
            </a:r>
          </a:p>
          <a:p>
            <a:r>
              <a:rPr lang="fr-FR" baseline="0" dirty="0"/>
              <a:t>Niveau Trésorerie s’explique par le résultat excédentaire généré sur 2015 et baisse des CCA.</a:t>
            </a:r>
            <a:endParaRPr lang="fr-FR" dirty="0"/>
          </a:p>
        </p:txBody>
      </p:sp>
      <p:sp>
        <p:nvSpPr>
          <p:cNvPr id="4" name="Espace réservé du numéro de diapositive 3"/>
          <p:cNvSpPr>
            <a:spLocks noGrp="1"/>
          </p:cNvSpPr>
          <p:nvPr>
            <p:ph type="sldNum" sz="quarter" idx="10"/>
          </p:nvPr>
        </p:nvSpPr>
        <p:spPr/>
        <p:txBody>
          <a:bodyPr/>
          <a:lstStyle/>
          <a:p>
            <a:fld id="{B3A019F3-8596-4028-9847-CBD3A185B07A}" type="slidenum">
              <a:rPr lang="uk-UA" smtClean="0"/>
              <a:pPr/>
              <a:t>5</a:t>
            </a:fld>
            <a:endParaRPr lang="uk-UA"/>
          </a:p>
        </p:txBody>
      </p:sp>
    </p:spTree>
    <p:extLst>
      <p:ext uri="{BB962C8B-B14F-4D97-AF65-F5344CB8AC3E}">
        <p14:creationId xmlns:p14="http://schemas.microsoft.com/office/powerpoint/2010/main" val="2555689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r>
              <a:rPr lang="fr-FR" dirty="0"/>
              <a:t>PCA= Adhésions, encaissements</a:t>
            </a:r>
            <a:r>
              <a:rPr lang="fr-FR" baseline="0" dirty="0"/>
              <a:t> voyage Portugal, encaissements sorties et spectacles 2016</a:t>
            </a:r>
          </a:p>
          <a:p>
            <a:r>
              <a:rPr lang="fr-FR" baseline="0" dirty="0"/>
              <a:t>Fonds dédiés: activités = 13 422,30 €</a:t>
            </a:r>
          </a:p>
          <a:p>
            <a:r>
              <a:rPr lang="fr-FR" baseline="0" dirty="0"/>
              <a:t>Informatique= 5000 €</a:t>
            </a:r>
          </a:p>
          <a:p>
            <a:r>
              <a:rPr lang="fr-FR" baseline="0" dirty="0"/>
              <a:t>Autres = 20 000 €</a:t>
            </a:r>
          </a:p>
          <a:p>
            <a:r>
              <a:rPr lang="fr-FR" baseline="0" dirty="0"/>
              <a:t>Dettes fournisseurs= CNAS, solde Noel,</a:t>
            </a:r>
            <a:endParaRPr lang="fr-FR" dirty="0"/>
          </a:p>
        </p:txBody>
      </p:sp>
      <p:sp>
        <p:nvSpPr>
          <p:cNvPr id="4" name="Espace réservé du numéro de diapositive 3"/>
          <p:cNvSpPr>
            <a:spLocks noGrp="1"/>
          </p:cNvSpPr>
          <p:nvPr>
            <p:ph type="sldNum" sz="quarter" idx="10"/>
          </p:nvPr>
        </p:nvSpPr>
        <p:spPr/>
        <p:txBody>
          <a:bodyPr/>
          <a:lstStyle/>
          <a:p>
            <a:fld id="{B3A019F3-8596-4028-9847-CBD3A185B07A}" type="slidenum">
              <a:rPr lang="uk-UA" smtClean="0"/>
              <a:pPr/>
              <a:t>6</a:t>
            </a:fld>
            <a:endParaRPr lang="uk-UA"/>
          </a:p>
        </p:txBody>
      </p:sp>
    </p:spTree>
    <p:extLst>
      <p:ext uri="{BB962C8B-B14F-4D97-AF65-F5344CB8AC3E}">
        <p14:creationId xmlns:p14="http://schemas.microsoft.com/office/powerpoint/2010/main" val="662921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r>
              <a:rPr lang="fr-FR" dirty="0"/>
              <a:t>20155 adhérents CNAS au 31/12/15</a:t>
            </a:r>
          </a:p>
          <a:p>
            <a:r>
              <a:rPr lang="fr-FR" dirty="0"/>
              <a:t>2235</a:t>
            </a:r>
            <a:r>
              <a:rPr lang="fr-FR" baseline="0" dirty="0"/>
              <a:t> APSD soit 11% nb adhérents CNAS</a:t>
            </a:r>
          </a:p>
          <a:p>
            <a:r>
              <a:rPr lang="fr-FR" baseline="0" dirty="0"/>
              <a:t>11% retraités.</a:t>
            </a:r>
          </a:p>
          <a:p>
            <a:endParaRPr lang="fr-FR" baseline="0" dirty="0"/>
          </a:p>
          <a:p>
            <a:r>
              <a:rPr lang="fr-FR" baseline="0" dirty="0"/>
              <a:t>Remise en place du yoga sur le site de la croix de Pierre.</a:t>
            </a:r>
            <a:endParaRPr lang="fr-FR" dirty="0"/>
          </a:p>
        </p:txBody>
      </p:sp>
      <p:sp>
        <p:nvSpPr>
          <p:cNvPr id="4" name="Espace réservé du numéro de diapositive 3"/>
          <p:cNvSpPr>
            <a:spLocks noGrp="1"/>
          </p:cNvSpPr>
          <p:nvPr>
            <p:ph type="sldNum" sz="quarter" idx="10"/>
          </p:nvPr>
        </p:nvSpPr>
        <p:spPr/>
        <p:txBody>
          <a:bodyPr/>
          <a:lstStyle/>
          <a:p>
            <a:fld id="{B3A019F3-8596-4028-9847-CBD3A185B07A}" type="slidenum">
              <a:rPr lang="uk-UA" smtClean="0"/>
              <a:pPr/>
              <a:t>9</a:t>
            </a:fld>
            <a:endParaRPr lang="uk-UA"/>
          </a:p>
        </p:txBody>
      </p:sp>
    </p:spTree>
    <p:extLst>
      <p:ext uri="{BB962C8B-B14F-4D97-AF65-F5344CB8AC3E}">
        <p14:creationId xmlns:p14="http://schemas.microsoft.com/office/powerpoint/2010/main" val="3635307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A019F3-8596-4028-9847-CBD3A185B07A}" type="slidenum">
              <a:rPr lang="fr-FR" smtClean="0"/>
              <a:pPr/>
              <a:t>10</a:t>
            </a:fld>
            <a:endParaRPr lang="fr-FR"/>
          </a:p>
        </p:txBody>
      </p:sp>
    </p:spTree>
    <p:extLst>
      <p:ext uri="{BB962C8B-B14F-4D97-AF65-F5344CB8AC3E}">
        <p14:creationId xmlns:p14="http://schemas.microsoft.com/office/powerpoint/2010/main" val="362656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r>
              <a:rPr lang="fr-FR" dirty="0"/>
              <a:t>Aides= rentrée</a:t>
            </a:r>
            <a:r>
              <a:rPr lang="fr-FR" baseline="0" dirty="0"/>
              <a:t> scolaire, séjours vacances enfants, accueil de loisirs, </a:t>
            </a:r>
            <a:r>
              <a:rPr lang="fr-FR" baseline="0" dirty="0" err="1"/>
              <a:t>noel</a:t>
            </a:r>
            <a:r>
              <a:rPr lang="fr-FR" baseline="0" dirty="0"/>
              <a:t>, naissance</a:t>
            </a:r>
            <a:r>
              <a:rPr lang="is-IS" baseline="0" dirty="0"/>
              <a:t>…</a:t>
            </a:r>
            <a:endParaRPr lang="fr-FR" dirty="0"/>
          </a:p>
        </p:txBody>
      </p:sp>
      <p:sp>
        <p:nvSpPr>
          <p:cNvPr id="4" name="Espace réservé du numéro de diapositive 3"/>
          <p:cNvSpPr>
            <a:spLocks noGrp="1"/>
          </p:cNvSpPr>
          <p:nvPr>
            <p:ph type="sldNum" sz="quarter" idx="10"/>
          </p:nvPr>
        </p:nvSpPr>
        <p:spPr/>
        <p:txBody>
          <a:bodyPr/>
          <a:lstStyle/>
          <a:p>
            <a:fld id="{B3A019F3-8596-4028-9847-CBD3A185B07A}" type="slidenum">
              <a:rPr lang="uk-UA" smtClean="0"/>
              <a:pPr/>
              <a:t>14</a:t>
            </a:fld>
            <a:endParaRPr lang="uk-UA"/>
          </a:p>
        </p:txBody>
      </p:sp>
    </p:spTree>
    <p:extLst>
      <p:ext uri="{BB962C8B-B14F-4D97-AF65-F5344CB8AC3E}">
        <p14:creationId xmlns:p14="http://schemas.microsoft.com/office/powerpoint/2010/main" val="1887697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A019F3-8596-4028-9847-CBD3A185B07A}" type="slidenum">
              <a:rPr lang="fr-FR" smtClean="0"/>
              <a:pPr/>
              <a:t>17</a:t>
            </a:fld>
            <a:endParaRPr lang="fr-FR"/>
          </a:p>
        </p:txBody>
      </p:sp>
    </p:spTree>
    <p:extLst>
      <p:ext uri="{BB962C8B-B14F-4D97-AF65-F5344CB8AC3E}">
        <p14:creationId xmlns:p14="http://schemas.microsoft.com/office/powerpoint/2010/main" val="2920845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r>
              <a:rPr lang="fr-FR" dirty="0"/>
              <a:t>Baisse</a:t>
            </a:r>
            <a:r>
              <a:rPr lang="fr-FR" baseline="0" dirty="0"/>
              <a:t> de la participation en 2015 compte tenu des incertitude sur le niveau de subvention en début d’année et impact des attentats sur les sorties de fin d’année (Théâtre reporté et sortie Noel avec 8cars au lieu de 15)</a:t>
            </a:r>
            <a:endParaRPr lang="fr-FR" dirty="0"/>
          </a:p>
        </p:txBody>
      </p:sp>
      <p:sp>
        <p:nvSpPr>
          <p:cNvPr id="4" name="Espace réservé du numéro de diapositive 3"/>
          <p:cNvSpPr>
            <a:spLocks noGrp="1"/>
          </p:cNvSpPr>
          <p:nvPr>
            <p:ph type="sldNum" sz="quarter" idx="10"/>
          </p:nvPr>
        </p:nvSpPr>
        <p:spPr/>
        <p:txBody>
          <a:bodyPr/>
          <a:lstStyle/>
          <a:p>
            <a:fld id="{B3A019F3-8596-4028-9847-CBD3A185B07A}" type="slidenum">
              <a:rPr lang="uk-UA" smtClean="0"/>
              <a:pPr/>
              <a:t>18</a:t>
            </a:fld>
            <a:endParaRPr lang="uk-UA"/>
          </a:p>
        </p:txBody>
      </p:sp>
    </p:spTree>
    <p:extLst>
      <p:ext uri="{BB962C8B-B14F-4D97-AF65-F5344CB8AC3E}">
        <p14:creationId xmlns:p14="http://schemas.microsoft.com/office/powerpoint/2010/main" val="26344699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p:bg>
      <p:bgRef idx="1001">
        <a:schemeClr val="bg1"/>
      </p:bgRef>
    </p:bg>
    <p:spTree>
      <p:nvGrpSpPr>
        <p:cNvPr id="1" name=""/>
        <p:cNvGrpSpPr/>
        <p:nvPr/>
      </p:nvGrpSpPr>
      <p:grpSpPr>
        <a:xfrm>
          <a:off x="0" y="0"/>
          <a:ext cx="0" cy="0"/>
          <a:chOff x="0" y="0"/>
          <a:chExt cx="0" cy="0"/>
        </a:xfrm>
      </p:grpSpPr>
      <p:sp>
        <p:nvSpPr>
          <p:cNvPr id="9" name="Rectangle 10"/>
          <p:cNvSpPr/>
          <p:nvPr userDrawn="1"/>
        </p:nvSpPr>
        <p:spPr>
          <a:xfrm>
            <a:off x="0" y="3505200"/>
            <a:ext cx="9144000" cy="2286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fr-FR"/>
          </a:p>
        </p:txBody>
      </p:sp>
      <p:sp>
        <p:nvSpPr>
          <p:cNvPr id="2" name="Rectangle 2"/>
          <p:cNvSpPr>
            <a:spLocks noGrp="1"/>
          </p:cNvSpPr>
          <p:nvPr>
            <p:ph type="ctrTitle" hasCustomPrompt="1"/>
          </p:nvPr>
        </p:nvSpPr>
        <p:spPr>
          <a:xfrm>
            <a:off x="228600" y="4114800"/>
            <a:ext cx="8153400" cy="1295400"/>
          </a:xfrm>
          <a:noFill/>
        </p:spPr>
        <p:txBody>
          <a:bodyPr vert="horz"/>
          <a:lstStyle>
            <a:lvl1pPr algn="ctr" eaLnBrk="1" latinLnBrk="0" hangingPunct="1">
              <a:defRPr kumimoji="0" lang="fr-FR" sz="2000" b="0" cap="all" spc="150" baseline="0">
                <a:solidFill>
                  <a:schemeClr val="bg1"/>
                </a:solidFill>
              </a:defRPr>
            </a:lvl1pPr>
            <a:extLst/>
          </a:lstStyle>
          <a:p>
            <a:pPr eaLnBrk="1" latinLnBrk="0" hangingPunct="1"/>
            <a:r>
              <a:rPr kumimoji="0" lang="fr-FR" dirty="0"/>
              <a:t>ASSEMBLEE GENERALE </a:t>
            </a:r>
            <a:br>
              <a:rPr kumimoji="0" lang="fr-FR" dirty="0"/>
            </a:br>
            <a:r>
              <a:rPr kumimoji="0" lang="fr-FR" dirty="0"/>
              <a:t/>
            </a:r>
            <a:br>
              <a:rPr kumimoji="0" lang="fr-FR" dirty="0"/>
            </a:br>
            <a:r>
              <a:rPr kumimoji="0" lang="fr-FR" dirty="0"/>
              <a:t>APSD 4 JUIN 2015</a:t>
            </a:r>
            <a:endParaRPr kumimoji="0" dirty="0"/>
          </a:p>
        </p:txBody>
      </p:sp>
      <p:sp>
        <p:nvSpPr>
          <p:cNvPr id="16" name="Rectangle 16"/>
          <p:cNvSpPr>
            <a:spLocks noGrp="1"/>
          </p:cNvSpPr>
          <p:nvPr>
            <p:ph type="ftr" sz="quarter" idx="12"/>
          </p:nvPr>
        </p:nvSpPr>
        <p:spPr/>
        <p:txBody>
          <a:bodyPr/>
          <a:lstStyle/>
          <a:p>
            <a:endParaRPr kumimoji="0" lang="fr-FR"/>
          </a:p>
        </p:txBody>
      </p:sp>
      <p:sp>
        <p:nvSpPr>
          <p:cNvPr id="8" name="Rectangle 10"/>
          <p:cNvSpPr/>
          <p:nvPr userDrawn="1"/>
        </p:nvSpPr>
        <p:spPr>
          <a:xfrm>
            <a:off x="0" y="0"/>
            <a:ext cx="9144000" cy="4038600"/>
          </a:xfrm>
          <a:prstGeom prst="rect">
            <a:avLst/>
          </a:prstGeom>
          <a:solidFill>
            <a:srgbClr val="B8FFB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fr-FR" b="1" cap="none" spc="0">
              <a:ln w="12700">
                <a:solidFill>
                  <a:schemeClr val="tx2">
                    <a:satMod val="155000"/>
                  </a:schemeClr>
                </a:solidFill>
                <a:prstDash val="solid"/>
              </a:ln>
              <a:solidFill>
                <a:schemeClr val="bg2">
                  <a:lumMod val="75000"/>
                </a:schemeClr>
              </a:solidFill>
              <a:effectLst>
                <a:outerShdw blurRad="41275" dist="20320" dir="1800000" algn="tl" rotWithShape="0">
                  <a:srgbClr val="000000">
                    <a:alpha val="40000"/>
                  </a:srgbClr>
                </a:outerShdw>
              </a:effectLst>
            </a:endParaRPr>
          </a:p>
        </p:txBody>
      </p:sp>
      <p:sp>
        <p:nvSpPr>
          <p:cNvPr id="10" name="Date Placeholder 9"/>
          <p:cNvSpPr>
            <a:spLocks noGrp="1"/>
          </p:cNvSpPr>
          <p:nvPr>
            <p:ph type="dt" sz="half" idx="10"/>
          </p:nvPr>
        </p:nvSpPr>
        <p:spPr>
          <a:xfrm>
            <a:off x="228600" y="6477000"/>
            <a:ext cx="1600200" cy="304800"/>
          </a:xfrm>
        </p:spPr>
        <p:txBody>
          <a:bodyPr anchor="ctr"/>
          <a:lstStyle>
            <a:lvl1pPr algn="l" eaLnBrk="1" latinLnBrk="0" hangingPunct="1">
              <a:defRPr kumimoji="0" lang="fr-FR">
                <a:solidFill>
                  <a:srgbClr val="A0A0A0"/>
                </a:solidFill>
              </a:defRPr>
            </a:lvl1pPr>
            <a:extLst/>
          </a:lstStyle>
          <a:p>
            <a:fld id="{5A8D346D-A53F-433C-9D37-45A337EA482C}" type="datetime1">
              <a:rPr kumimoji="0" lang="fr-FR"/>
              <a:pPr/>
              <a:t>01/11/2025</a:t>
            </a:fld>
            <a:endParaRPr kumimoji="0" lang="fr-FR"/>
          </a:p>
        </p:txBody>
      </p:sp>
      <p:pic>
        <p:nvPicPr>
          <p:cNvPr id="4" name="Image 3"/>
          <p:cNvPicPr>
            <a:picLocks noChangeAspect="1"/>
          </p:cNvPicPr>
          <p:nvPr userDrawn="1"/>
        </p:nvPicPr>
        <p:blipFill>
          <a:blip r:embed="rId2"/>
          <a:stretch>
            <a:fillRect/>
          </a:stretch>
        </p:blipFill>
        <p:spPr>
          <a:xfrm>
            <a:off x="7010402" y="6093012"/>
            <a:ext cx="1714500" cy="54908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poses : 1 Gauche, 2 Droite">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p>
            <a:pPr eaLnBrk="1" latinLnBrk="0" hangingPunct="1"/>
            <a:r>
              <a:rPr kumimoji="0" lang="fr-FR"/>
              <a:t>Cliquez et modifiez le titre</a:t>
            </a:r>
            <a:endParaRPr kumimoji="0"/>
          </a:p>
        </p:txBody>
      </p:sp>
      <p:sp>
        <p:nvSpPr>
          <p:cNvPr id="13"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4" name="Rectangle 11"/>
          <p:cNvSpPr>
            <a:spLocks noGrp="1"/>
          </p:cNvSpPr>
          <p:nvPr>
            <p:ph sz="quarter" idx="15"/>
          </p:nvPr>
        </p:nvSpPr>
        <p:spPr>
          <a:xfrm>
            <a:off x="304800" y="609600"/>
            <a:ext cx="3962400" cy="5638800"/>
          </a:xfrm>
        </p:spPr>
        <p:txBody>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a:p>
        </p:txBody>
      </p:sp>
      <p:sp>
        <p:nvSpPr>
          <p:cNvPr id="16" name="Rectangle 8"/>
          <p:cNvSpPr>
            <a:spLocks noGrp="1"/>
          </p:cNvSpPr>
          <p:nvPr>
            <p:ph type="body" sz="quarter" idx="16" hasCustomPrompt="1"/>
          </p:nvPr>
        </p:nvSpPr>
        <p:spPr>
          <a:xfrm>
            <a:off x="4419600" y="381000"/>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7" name="Rectangle 11"/>
          <p:cNvSpPr>
            <a:spLocks noGrp="1"/>
          </p:cNvSpPr>
          <p:nvPr>
            <p:ph sz="quarter" idx="17"/>
          </p:nvPr>
        </p:nvSpPr>
        <p:spPr>
          <a:xfrm>
            <a:off x="4419600" y="609600"/>
            <a:ext cx="3962400" cy="2706624"/>
          </a:xfrm>
        </p:spPr>
        <p:txBody>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a:p>
        </p:txBody>
      </p:sp>
      <p:sp>
        <p:nvSpPr>
          <p:cNvPr id="19" name="Rectangle 8"/>
          <p:cNvSpPr>
            <a:spLocks noGrp="1"/>
          </p:cNvSpPr>
          <p:nvPr>
            <p:ph type="body" sz="quarter" idx="18" hasCustomPrompt="1"/>
          </p:nvPr>
        </p:nvSpPr>
        <p:spPr>
          <a:xfrm>
            <a:off x="4416552" y="3319272"/>
            <a:ext cx="3965448"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20" name="Rectangle 11"/>
          <p:cNvSpPr>
            <a:spLocks noGrp="1"/>
          </p:cNvSpPr>
          <p:nvPr>
            <p:ph sz="quarter" idx="19"/>
          </p:nvPr>
        </p:nvSpPr>
        <p:spPr>
          <a:xfrm>
            <a:off x="4416552" y="3547872"/>
            <a:ext cx="3965448" cy="2706624"/>
          </a:xfrm>
        </p:spPr>
        <p:txBody>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a:p>
        </p:txBody>
      </p:sp>
      <p:sp>
        <p:nvSpPr>
          <p:cNvPr id="21" name="Rectangle 21"/>
          <p:cNvSpPr>
            <a:spLocks noGrp="1"/>
          </p:cNvSpPr>
          <p:nvPr>
            <p:ph type="dt" sz="half" idx="20"/>
          </p:nvPr>
        </p:nvSpPr>
        <p:spPr/>
        <p:txBody>
          <a:bodyPr/>
          <a:lstStyle/>
          <a:p>
            <a:pPr algn="r"/>
            <a:fld id="{27D93220-918A-400D-B3FA-D8B22567DEBB}" type="datetime1">
              <a:rPr kumimoji="0" lang="fr-FR"/>
              <a:pPr algn="r"/>
              <a:t>01/11/2025</a:t>
            </a:fld>
            <a:endParaRPr kumimoji="0" lang="fr-FR"/>
          </a:p>
        </p:txBody>
      </p:sp>
      <p:sp>
        <p:nvSpPr>
          <p:cNvPr id="22" name="Rectangle 22"/>
          <p:cNvSpPr>
            <a:spLocks noGrp="1"/>
          </p:cNvSpPr>
          <p:nvPr>
            <p:ph type="sldNum" sz="quarter" idx="21"/>
          </p:nvPr>
        </p:nvSpPr>
        <p:spPr/>
        <p:txBody>
          <a:bodyPr/>
          <a:lstStyle/>
          <a:p>
            <a:pPr algn="r"/>
            <a:fld id="{256D3EEF-DE4E-429D-8EC4-DDC531AFF587}" type="slidenum">
              <a:rPr kumimoji="0" lang="fr-FR" sz="1000"/>
              <a:pPr algn="r"/>
              <a:t>‹N°›</a:t>
            </a:fld>
            <a:endParaRPr kumimoji="0" lang="fr-FR"/>
          </a:p>
        </p:txBody>
      </p:sp>
      <p:sp>
        <p:nvSpPr>
          <p:cNvPr id="23" name="Rectangle 23"/>
          <p:cNvSpPr>
            <a:spLocks noGrp="1"/>
          </p:cNvSpPr>
          <p:nvPr>
            <p:ph type="ftr" sz="quarter" idx="22"/>
          </p:nvPr>
        </p:nvSpPr>
        <p:spPr/>
        <p:txBody>
          <a:bodyPr/>
          <a:lstStyle/>
          <a:p>
            <a:endParaRPr kumimoji="0"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poses : 1 Haut, 2 Bas">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pPr eaLnBrk="1" latinLnBrk="0" hangingPunct="1"/>
            <a:r>
              <a:rPr kumimoji="0" lang="fr-FR"/>
              <a:t>Cliquez et modifiez le titre</a:t>
            </a:r>
            <a:endParaRPr kumimoji="0"/>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5" name="Rectangle 11"/>
          <p:cNvSpPr>
            <a:spLocks noGrp="1"/>
          </p:cNvSpPr>
          <p:nvPr>
            <p:ph sz="quarter" idx="15"/>
          </p:nvPr>
        </p:nvSpPr>
        <p:spPr>
          <a:xfrm>
            <a:off x="301752" y="609600"/>
            <a:ext cx="8074152" cy="2706624"/>
          </a:xfrm>
        </p:spPr>
        <p:txBody>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a:p>
        </p:txBody>
      </p:sp>
      <p:sp>
        <p:nvSpPr>
          <p:cNvPr id="17"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8" name="Rectangle 11"/>
          <p:cNvSpPr>
            <a:spLocks noGrp="1"/>
          </p:cNvSpPr>
          <p:nvPr>
            <p:ph sz="quarter" idx="17"/>
          </p:nvPr>
        </p:nvSpPr>
        <p:spPr>
          <a:xfrm>
            <a:off x="301752" y="3547872"/>
            <a:ext cx="3965448" cy="2706624"/>
          </a:xfrm>
        </p:spPr>
        <p:txBody>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a:p>
        </p:txBody>
      </p:sp>
      <p:sp>
        <p:nvSpPr>
          <p:cNvPr id="21"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23" name="Rectangle 11"/>
          <p:cNvSpPr>
            <a:spLocks noGrp="1"/>
          </p:cNvSpPr>
          <p:nvPr>
            <p:ph sz="quarter" idx="21"/>
          </p:nvPr>
        </p:nvSpPr>
        <p:spPr>
          <a:xfrm>
            <a:off x="4416552" y="3547872"/>
            <a:ext cx="3965448" cy="2706624"/>
          </a:xfrm>
        </p:spPr>
        <p:txBody>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a:p>
        </p:txBody>
      </p:sp>
      <p:sp>
        <p:nvSpPr>
          <p:cNvPr id="19" name="Rectangle 19"/>
          <p:cNvSpPr>
            <a:spLocks noGrp="1"/>
          </p:cNvSpPr>
          <p:nvPr>
            <p:ph type="dt" sz="half" idx="22"/>
          </p:nvPr>
        </p:nvSpPr>
        <p:spPr/>
        <p:txBody>
          <a:bodyPr/>
          <a:lstStyle/>
          <a:p>
            <a:pPr algn="r"/>
            <a:fld id="{FEC9D3F2-7140-49B9-866C-D21246A5836E}" type="datetime1">
              <a:rPr kumimoji="0" lang="fr-FR"/>
              <a:pPr algn="r"/>
              <a:t>01/11/2025</a:t>
            </a:fld>
            <a:endParaRPr kumimoji="0" lang="fr-FR"/>
          </a:p>
        </p:txBody>
      </p:sp>
      <p:sp>
        <p:nvSpPr>
          <p:cNvPr id="20" name="Rectangle 20"/>
          <p:cNvSpPr>
            <a:spLocks noGrp="1"/>
          </p:cNvSpPr>
          <p:nvPr>
            <p:ph type="sldNum" sz="quarter" idx="23"/>
          </p:nvPr>
        </p:nvSpPr>
        <p:spPr/>
        <p:txBody>
          <a:bodyPr/>
          <a:lstStyle/>
          <a:p>
            <a:pPr algn="r"/>
            <a:fld id="{256D3EEF-DE4E-429D-8EC4-DDC531AFF587}" type="slidenum">
              <a:rPr kumimoji="0" lang="fr-FR" sz="1000"/>
              <a:pPr algn="r"/>
              <a:t>‹N°›</a:t>
            </a:fld>
            <a:endParaRPr kumimoji="0" lang="fr-FR"/>
          </a:p>
        </p:txBody>
      </p:sp>
      <p:sp>
        <p:nvSpPr>
          <p:cNvPr id="22" name="Rectangle 22"/>
          <p:cNvSpPr>
            <a:spLocks noGrp="1"/>
          </p:cNvSpPr>
          <p:nvPr>
            <p:ph type="ftr" sz="quarter" idx="24"/>
          </p:nvPr>
        </p:nvSpPr>
        <p:spPr/>
        <p:txBody>
          <a:bodyPr/>
          <a:lstStyle/>
          <a:p>
            <a:endParaRPr kumimoji="0"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poses">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pPr eaLnBrk="1" latinLnBrk="0" hangingPunct="1"/>
            <a:r>
              <a:rPr kumimoji="0" lang="fr-FR"/>
              <a:t>Cliquez et modifiez le titre</a:t>
            </a:r>
            <a:endParaRPr kumimoji="0"/>
          </a:p>
        </p:txBody>
      </p:sp>
      <p:sp>
        <p:nvSpPr>
          <p:cNvPr id="16"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7" name="Rectangle 11"/>
          <p:cNvSpPr>
            <a:spLocks noGrp="1"/>
          </p:cNvSpPr>
          <p:nvPr>
            <p:ph sz="quarter" idx="15"/>
          </p:nvPr>
        </p:nvSpPr>
        <p:spPr>
          <a:xfrm>
            <a:off x="304800" y="609600"/>
            <a:ext cx="3962400" cy="2706624"/>
          </a:xfrm>
        </p:spPr>
        <p:txBody>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a:p>
        </p:txBody>
      </p:sp>
      <p:sp>
        <p:nvSpPr>
          <p:cNvPr id="18"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20" name="Rectangle 11"/>
          <p:cNvSpPr>
            <a:spLocks noGrp="1"/>
          </p:cNvSpPr>
          <p:nvPr>
            <p:ph sz="quarter" idx="17"/>
          </p:nvPr>
        </p:nvSpPr>
        <p:spPr>
          <a:xfrm>
            <a:off x="301752" y="3547872"/>
            <a:ext cx="3965448" cy="2706624"/>
          </a:xfrm>
        </p:spPr>
        <p:txBody>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a:p>
        </p:txBody>
      </p:sp>
      <p:sp>
        <p:nvSpPr>
          <p:cNvPr id="21" name="Rectangle 8"/>
          <p:cNvSpPr>
            <a:spLocks noGrp="1"/>
          </p:cNvSpPr>
          <p:nvPr>
            <p:ph type="body" sz="quarter" idx="18" hasCustomPrompt="1"/>
          </p:nvPr>
        </p:nvSpPr>
        <p:spPr>
          <a:xfrm>
            <a:off x="4419600" y="381000"/>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24" name="Rectangle 11"/>
          <p:cNvSpPr>
            <a:spLocks noGrp="1"/>
          </p:cNvSpPr>
          <p:nvPr>
            <p:ph sz="quarter" idx="19"/>
          </p:nvPr>
        </p:nvSpPr>
        <p:spPr>
          <a:xfrm>
            <a:off x="4419600" y="609600"/>
            <a:ext cx="3962400" cy="2706624"/>
          </a:xfrm>
        </p:spPr>
        <p:txBody>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a:p>
        </p:txBody>
      </p:sp>
      <p:sp>
        <p:nvSpPr>
          <p:cNvPr id="25"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26" name="Rectangle 11"/>
          <p:cNvSpPr>
            <a:spLocks noGrp="1"/>
          </p:cNvSpPr>
          <p:nvPr>
            <p:ph sz="quarter" idx="21"/>
          </p:nvPr>
        </p:nvSpPr>
        <p:spPr>
          <a:xfrm>
            <a:off x="4416552" y="3547872"/>
            <a:ext cx="3965448" cy="2706624"/>
          </a:xfrm>
        </p:spPr>
        <p:txBody>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a:p>
        </p:txBody>
      </p:sp>
      <p:sp>
        <p:nvSpPr>
          <p:cNvPr id="23" name="Rectangle 23"/>
          <p:cNvSpPr>
            <a:spLocks noGrp="1"/>
          </p:cNvSpPr>
          <p:nvPr>
            <p:ph type="dt" sz="half" idx="22"/>
          </p:nvPr>
        </p:nvSpPr>
        <p:spPr/>
        <p:txBody>
          <a:bodyPr/>
          <a:lstStyle/>
          <a:p>
            <a:pPr algn="r"/>
            <a:fld id="{CBEC585F-C108-48D6-9331-6628A0FBB73B}" type="datetime1">
              <a:rPr kumimoji="0" lang="fr-FR"/>
              <a:pPr algn="r"/>
              <a:t>01/11/2025</a:t>
            </a:fld>
            <a:endParaRPr kumimoji="0" lang="fr-FR"/>
          </a:p>
        </p:txBody>
      </p:sp>
      <p:sp>
        <p:nvSpPr>
          <p:cNvPr id="27" name="Rectangle 27"/>
          <p:cNvSpPr>
            <a:spLocks noGrp="1"/>
          </p:cNvSpPr>
          <p:nvPr>
            <p:ph type="sldNum" sz="quarter" idx="23"/>
          </p:nvPr>
        </p:nvSpPr>
        <p:spPr/>
        <p:txBody>
          <a:bodyPr/>
          <a:lstStyle/>
          <a:p>
            <a:pPr algn="r"/>
            <a:fld id="{256D3EEF-DE4E-429D-8EC4-DDC531AFF587}" type="slidenum">
              <a:rPr kumimoji="0" lang="fr-FR" sz="1000"/>
              <a:pPr algn="r"/>
              <a:t>‹N°›</a:t>
            </a:fld>
            <a:endParaRPr kumimoji="0" lang="fr-FR"/>
          </a:p>
        </p:txBody>
      </p:sp>
      <p:sp>
        <p:nvSpPr>
          <p:cNvPr id="28" name="Rectangle 28"/>
          <p:cNvSpPr>
            <a:spLocks noGrp="1"/>
          </p:cNvSpPr>
          <p:nvPr>
            <p:ph type="ftr" sz="quarter" idx="24"/>
          </p:nvPr>
        </p:nvSpPr>
        <p:spPr/>
        <p:txBody>
          <a:bodyPr/>
          <a:lstStyle/>
          <a:p>
            <a:endParaRPr kumimoji="0"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 poses : 1 Gauche, 3 Droite">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p>
            <a:pPr eaLnBrk="1" latinLnBrk="0" hangingPunct="1"/>
            <a:r>
              <a:rPr kumimoji="0" lang="fr-FR"/>
              <a:t>Cliquez et modifiez le titre</a:t>
            </a:r>
            <a:endParaRPr kumimoji="0"/>
          </a:p>
        </p:txBody>
      </p:sp>
      <p:sp>
        <p:nvSpPr>
          <p:cNvPr id="10"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8" name="Rectangle 11"/>
          <p:cNvSpPr>
            <a:spLocks noGrp="1"/>
          </p:cNvSpPr>
          <p:nvPr>
            <p:ph sz="quarter" idx="16"/>
          </p:nvPr>
        </p:nvSpPr>
        <p:spPr>
          <a:xfrm>
            <a:off x="4419600" y="609600"/>
            <a:ext cx="3962400" cy="1728216"/>
          </a:xfrm>
        </p:spPr>
        <p:txBody>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a:p>
        </p:txBody>
      </p:sp>
      <p:sp>
        <p:nvSpPr>
          <p:cNvPr id="19"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20" name="Rectangle 11"/>
          <p:cNvSpPr>
            <a:spLocks noGrp="1"/>
          </p:cNvSpPr>
          <p:nvPr>
            <p:ph sz="quarter" idx="15"/>
          </p:nvPr>
        </p:nvSpPr>
        <p:spPr>
          <a:xfrm>
            <a:off x="304800" y="609600"/>
            <a:ext cx="3962400" cy="5638800"/>
          </a:xfrm>
        </p:spPr>
        <p:txBody>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a:p>
        </p:txBody>
      </p:sp>
      <p:sp>
        <p:nvSpPr>
          <p:cNvPr id="12" name="Rectangle 8"/>
          <p:cNvSpPr>
            <a:spLocks noGrp="1"/>
          </p:cNvSpPr>
          <p:nvPr>
            <p:ph type="body" sz="quarter" idx="17" hasCustomPrompt="1"/>
          </p:nvPr>
        </p:nvSpPr>
        <p:spPr>
          <a:xfrm>
            <a:off x="4416552" y="2340864"/>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3" name="Rectangle 11"/>
          <p:cNvSpPr>
            <a:spLocks noGrp="1"/>
          </p:cNvSpPr>
          <p:nvPr>
            <p:ph sz="quarter" idx="18"/>
          </p:nvPr>
        </p:nvSpPr>
        <p:spPr>
          <a:xfrm>
            <a:off x="4416552" y="2569464"/>
            <a:ext cx="3962400" cy="1728216"/>
          </a:xfrm>
        </p:spPr>
        <p:txBody>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a:p>
        </p:txBody>
      </p:sp>
      <p:sp>
        <p:nvSpPr>
          <p:cNvPr id="14" name="Rectangle 8"/>
          <p:cNvSpPr>
            <a:spLocks noGrp="1"/>
          </p:cNvSpPr>
          <p:nvPr>
            <p:ph type="body" sz="quarter" idx="19" hasCustomPrompt="1"/>
          </p:nvPr>
        </p:nvSpPr>
        <p:spPr>
          <a:xfrm>
            <a:off x="4419600" y="4291584"/>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5" name="Rectangle 11"/>
          <p:cNvSpPr>
            <a:spLocks noGrp="1"/>
          </p:cNvSpPr>
          <p:nvPr>
            <p:ph sz="quarter" idx="20"/>
          </p:nvPr>
        </p:nvSpPr>
        <p:spPr>
          <a:xfrm>
            <a:off x="4419600" y="4520184"/>
            <a:ext cx="3962400" cy="1728216"/>
          </a:xfrm>
        </p:spPr>
        <p:txBody>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a:p>
        </p:txBody>
      </p:sp>
      <p:sp>
        <p:nvSpPr>
          <p:cNvPr id="17" name="Rectangle 17"/>
          <p:cNvSpPr>
            <a:spLocks noGrp="1"/>
          </p:cNvSpPr>
          <p:nvPr>
            <p:ph type="dt" sz="half" idx="21"/>
          </p:nvPr>
        </p:nvSpPr>
        <p:spPr/>
        <p:txBody>
          <a:bodyPr/>
          <a:lstStyle/>
          <a:p>
            <a:pPr algn="r"/>
            <a:fld id="{7293A964-5F5E-47DC-ABD9-08A6A9FFD04F}" type="datetime1">
              <a:rPr kumimoji="0" lang="fr-FR"/>
              <a:pPr algn="r"/>
              <a:t>01/11/2025</a:t>
            </a:fld>
            <a:endParaRPr kumimoji="0" lang="fr-FR"/>
          </a:p>
        </p:txBody>
      </p:sp>
      <p:sp>
        <p:nvSpPr>
          <p:cNvPr id="18" name="Rectangle 18"/>
          <p:cNvSpPr>
            <a:spLocks noGrp="1"/>
          </p:cNvSpPr>
          <p:nvPr>
            <p:ph type="sldNum" sz="quarter" idx="22"/>
          </p:nvPr>
        </p:nvSpPr>
        <p:spPr/>
        <p:txBody>
          <a:bodyPr/>
          <a:lstStyle/>
          <a:p>
            <a:pPr algn="r"/>
            <a:fld id="{256D3EEF-DE4E-429D-8EC4-DDC531AFF587}" type="slidenum">
              <a:rPr kumimoji="0" lang="fr-FR" sz="1000"/>
              <a:pPr algn="r"/>
              <a:t>‹N°›</a:t>
            </a:fld>
            <a:endParaRPr kumimoji="0" lang="fr-FR"/>
          </a:p>
        </p:txBody>
      </p:sp>
      <p:sp>
        <p:nvSpPr>
          <p:cNvPr id="21" name="Rectangle 21"/>
          <p:cNvSpPr>
            <a:spLocks noGrp="1"/>
          </p:cNvSpPr>
          <p:nvPr>
            <p:ph type="ftr" sz="quarter" idx="23"/>
          </p:nvPr>
        </p:nvSpPr>
        <p:spPr/>
        <p:txBody>
          <a:bodyPr/>
          <a:lstStyle/>
          <a:p>
            <a:endParaRPr kumimoji="0"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oses : 3 Gauche, 1 Droite">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pPr eaLnBrk="1" latinLnBrk="0" hangingPunct="1"/>
            <a:r>
              <a:rPr kumimoji="0" lang="fr-FR"/>
              <a:t>Cliquez et modifiez le titre</a:t>
            </a:r>
            <a:endParaRPr kumimoji="0"/>
          </a:p>
        </p:txBody>
      </p:sp>
      <p:sp>
        <p:nvSpPr>
          <p:cNvPr id="18" name="Rectangle 8"/>
          <p:cNvSpPr>
            <a:spLocks noGrp="1"/>
          </p:cNvSpPr>
          <p:nvPr>
            <p:ph type="body" sz="quarter" idx="13" hasCustomPrompt="1"/>
          </p:nvPr>
        </p:nvSpPr>
        <p:spPr>
          <a:xfrm>
            <a:off x="4416552" y="381000"/>
            <a:ext cx="3965448"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21" name="Rectangle 11"/>
          <p:cNvSpPr>
            <a:spLocks noGrp="1"/>
          </p:cNvSpPr>
          <p:nvPr>
            <p:ph sz="quarter" idx="15"/>
          </p:nvPr>
        </p:nvSpPr>
        <p:spPr>
          <a:xfrm>
            <a:off x="4416552" y="609600"/>
            <a:ext cx="3962400" cy="5638800"/>
          </a:xfrm>
        </p:spPr>
        <p:txBody>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a:p>
        </p:txBody>
      </p:sp>
      <p:sp>
        <p:nvSpPr>
          <p:cNvPr id="9" name="Rectangle 8"/>
          <p:cNvSpPr>
            <a:spLocks noGrp="1"/>
          </p:cNvSpPr>
          <p:nvPr>
            <p:ph type="body" sz="quarter" idx="14" hasCustomPrompt="1"/>
          </p:nvPr>
        </p:nvSpPr>
        <p:spPr>
          <a:xfrm>
            <a:off x="304800" y="381000"/>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0" name="Rectangle 11"/>
          <p:cNvSpPr>
            <a:spLocks noGrp="1"/>
          </p:cNvSpPr>
          <p:nvPr>
            <p:ph sz="quarter" idx="16"/>
          </p:nvPr>
        </p:nvSpPr>
        <p:spPr>
          <a:xfrm>
            <a:off x="304800" y="609600"/>
            <a:ext cx="3962400" cy="1728216"/>
          </a:xfrm>
        </p:spPr>
        <p:txBody>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a:p>
        </p:txBody>
      </p:sp>
      <p:sp>
        <p:nvSpPr>
          <p:cNvPr id="13" name="Rectangle 8"/>
          <p:cNvSpPr>
            <a:spLocks noGrp="1"/>
          </p:cNvSpPr>
          <p:nvPr>
            <p:ph type="body" sz="quarter" idx="17" hasCustomPrompt="1"/>
          </p:nvPr>
        </p:nvSpPr>
        <p:spPr>
          <a:xfrm>
            <a:off x="301752" y="2340864"/>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4" name="Rectangle 11"/>
          <p:cNvSpPr>
            <a:spLocks noGrp="1"/>
          </p:cNvSpPr>
          <p:nvPr>
            <p:ph sz="quarter" idx="18"/>
          </p:nvPr>
        </p:nvSpPr>
        <p:spPr>
          <a:xfrm>
            <a:off x="301752" y="2569464"/>
            <a:ext cx="3962400" cy="1728216"/>
          </a:xfrm>
        </p:spPr>
        <p:txBody>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a:p>
        </p:txBody>
      </p:sp>
      <p:sp>
        <p:nvSpPr>
          <p:cNvPr id="15" name="Rectangle 8"/>
          <p:cNvSpPr>
            <a:spLocks noGrp="1"/>
          </p:cNvSpPr>
          <p:nvPr>
            <p:ph type="body" sz="quarter" idx="19" hasCustomPrompt="1"/>
          </p:nvPr>
        </p:nvSpPr>
        <p:spPr>
          <a:xfrm>
            <a:off x="304800" y="4291584"/>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6" name="Rectangle 11"/>
          <p:cNvSpPr>
            <a:spLocks noGrp="1"/>
          </p:cNvSpPr>
          <p:nvPr>
            <p:ph sz="quarter" idx="20"/>
          </p:nvPr>
        </p:nvSpPr>
        <p:spPr>
          <a:xfrm>
            <a:off x="304800" y="4520184"/>
            <a:ext cx="3962400" cy="1728216"/>
          </a:xfrm>
        </p:spPr>
        <p:txBody>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a:p>
        </p:txBody>
      </p:sp>
      <p:sp>
        <p:nvSpPr>
          <p:cNvPr id="17" name="Rectangle 17"/>
          <p:cNvSpPr>
            <a:spLocks noGrp="1"/>
          </p:cNvSpPr>
          <p:nvPr>
            <p:ph type="dt" sz="half" idx="21"/>
          </p:nvPr>
        </p:nvSpPr>
        <p:spPr/>
        <p:txBody>
          <a:bodyPr/>
          <a:lstStyle/>
          <a:p>
            <a:pPr algn="r"/>
            <a:fld id="{968C9C2A-D3B8-4543-8A47-F59C20C16D9A}" type="datetime1">
              <a:rPr kumimoji="0" lang="fr-FR"/>
              <a:pPr algn="r"/>
              <a:t>01/11/2025</a:t>
            </a:fld>
            <a:endParaRPr kumimoji="0" lang="fr-FR"/>
          </a:p>
        </p:txBody>
      </p:sp>
      <p:sp>
        <p:nvSpPr>
          <p:cNvPr id="19" name="Rectangle 19"/>
          <p:cNvSpPr>
            <a:spLocks noGrp="1"/>
          </p:cNvSpPr>
          <p:nvPr>
            <p:ph type="sldNum" sz="quarter" idx="22"/>
          </p:nvPr>
        </p:nvSpPr>
        <p:spPr/>
        <p:txBody>
          <a:bodyPr/>
          <a:lstStyle/>
          <a:p>
            <a:pPr algn="r"/>
            <a:fld id="{256D3EEF-DE4E-429D-8EC4-DDC531AFF587}" type="slidenum">
              <a:rPr kumimoji="0" lang="fr-FR" sz="1000"/>
              <a:pPr algn="r"/>
              <a:t>‹N°›</a:t>
            </a:fld>
            <a:endParaRPr kumimoji="0" lang="fr-FR"/>
          </a:p>
        </p:txBody>
      </p:sp>
      <p:sp>
        <p:nvSpPr>
          <p:cNvPr id="20" name="Rectangle 20"/>
          <p:cNvSpPr>
            <a:spLocks noGrp="1"/>
          </p:cNvSpPr>
          <p:nvPr>
            <p:ph type="ftr" sz="quarter" idx="23"/>
          </p:nvPr>
        </p:nvSpPr>
        <p:spPr/>
        <p:txBody>
          <a:bodyPr/>
          <a:lstStyle/>
          <a:p>
            <a:endParaRPr kumimoji="0"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 poses : 2 Gauche, 3 Droite">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p>
            <a:pPr eaLnBrk="1" latinLnBrk="0" hangingPunct="1"/>
            <a:r>
              <a:rPr kumimoji="0" lang="fr-FR"/>
              <a:t>Cliquez et modifiez le titre</a:t>
            </a:r>
            <a:endParaRPr kumimoji="0"/>
          </a:p>
        </p:txBody>
      </p:sp>
      <p:sp>
        <p:nvSpPr>
          <p:cNvPr id="23"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24" name="Rectangle 11"/>
          <p:cNvSpPr>
            <a:spLocks noGrp="1"/>
          </p:cNvSpPr>
          <p:nvPr>
            <p:ph sz="quarter" idx="15"/>
          </p:nvPr>
        </p:nvSpPr>
        <p:spPr>
          <a:xfrm>
            <a:off x="304800" y="609600"/>
            <a:ext cx="3962400" cy="2706624"/>
          </a:xfrm>
        </p:spPr>
        <p:txBody>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a:p>
        </p:txBody>
      </p:sp>
      <p:sp>
        <p:nvSpPr>
          <p:cNvPr id="2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26" name="Rectangle 11"/>
          <p:cNvSpPr>
            <a:spLocks noGrp="1"/>
          </p:cNvSpPr>
          <p:nvPr>
            <p:ph sz="quarter" idx="17"/>
          </p:nvPr>
        </p:nvSpPr>
        <p:spPr>
          <a:xfrm>
            <a:off x="301752" y="3547872"/>
            <a:ext cx="3965448" cy="2706624"/>
          </a:xfrm>
        </p:spPr>
        <p:txBody>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a:p>
        </p:txBody>
      </p:sp>
      <p:sp>
        <p:nvSpPr>
          <p:cNvPr id="28"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29" name="Rectangle 11"/>
          <p:cNvSpPr>
            <a:spLocks noGrp="1"/>
          </p:cNvSpPr>
          <p:nvPr>
            <p:ph sz="quarter" idx="18"/>
          </p:nvPr>
        </p:nvSpPr>
        <p:spPr>
          <a:xfrm>
            <a:off x="4419600" y="609600"/>
            <a:ext cx="3962400" cy="1728216"/>
          </a:xfrm>
        </p:spPr>
        <p:txBody>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a:p>
        </p:txBody>
      </p:sp>
      <p:sp>
        <p:nvSpPr>
          <p:cNvPr id="31" name="Rectangle 8"/>
          <p:cNvSpPr>
            <a:spLocks noGrp="1"/>
          </p:cNvSpPr>
          <p:nvPr>
            <p:ph type="body" sz="quarter" idx="19" hasCustomPrompt="1"/>
          </p:nvPr>
        </p:nvSpPr>
        <p:spPr>
          <a:xfrm>
            <a:off x="4416552" y="2340864"/>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32" name="Rectangle 11"/>
          <p:cNvSpPr>
            <a:spLocks noGrp="1"/>
          </p:cNvSpPr>
          <p:nvPr>
            <p:ph sz="quarter" idx="20"/>
          </p:nvPr>
        </p:nvSpPr>
        <p:spPr>
          <a:xfrm>
            <a:off x="4416552" y="2569464"/>
            <a:ext cx="3962400" cy="1728216"/>
          </a:xfrm>
        </p:spPr>
        <p:txBody>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a:p>
        </p:txBody>
      </p:sp>
      <p:sp>
        <p:nvSpPr>
          <p:cNvPr id="33" name="Rectangle 8"/>
          <p:cNvSpPr>
            <a:spLocks noGrp="1"/>
          </p:cNvSpPr>
          <p:nvPr>
            <p:ph type="body" sz="quarter" idx="21" hasCustomPrompt="1"/>
          </p:nvPr>
        </p:nvSpPr>
        <p:spPr>
          <a:xfrm>
            <a:off x="4419600" y="4291584"/>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34" name="Rectangle 11"/>
          <p:cNvSpPr>
            <a:spLocks noGrp="1"/>
          </p:cNvSpPr>
          <p:nvPr>
            <p:ph sz="quarter" idx="22"/>
          </p:nvPr>
        </p:nvSpPr>
        <p:spPr>
          <a:xfrm>
            <a:off x="4419600" y="4520184"/>
            <a:ext cx="3962400" cy="1728216"/>
          </a:xfrm>
        </p:spPr>
        <p:txBody>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a:p>
        </p:txBody>
      </p:sp>
      <p:sp>
        <p:nvSpPr>
          <p:cNvPr id="16" name="Rectangle 16"/>
          <p:cNvSpPr>
            <a:spLocks noGrp="1"/>
          </p:cNvSpPr>
          <p:nvPr>
            <p:ph type="dt" sz="half" idx="23"/>
          </p:nvPr>
        </p:nvSpPr>
        <p:spPr/>
        <p:txBody>
          <a:bodyPr/>
          <a:lstStyle/>
          <a:p>
            <a:pPr algn="r"/>
            <a:fld id="{29ED4C97-3C5D-482A-99AD-AD992C3024DE}" type="datetime1">
              <a:rPr kumimoji="0" lang="fr-FR"/>
              <a:pPr algn="r"/>
              <a:t>01/11/2025</a:t>
            </a:fld>
            <a:endParaRPr kumimoji="0" lang="fr-FR"/>
          </a:p>
        </p:txBody>
      </p:sp>
      <p:sp>
        <p:nvSpPr>
          <p:cNvPr id="17" name="Rectangle 17"/>
          <p:cNvSpPr>
            <a:spLocks noGrp="1"/>
          </p:cNvSpPr>
          <p:nvPr>
            <p:ph type="sldNum" sz="quarter" idx="24"/>
          </p:nvPr>
        </p:nvSpPr>
        <p:spPr/>
        <p:txBody>
          <a:bodyPr/>
          <a:lstStyle/>
          <a:p>
            <a:pPr algn="r"/>
            <a:fld id="{256D3EEF-DE4E-429D-8EC4-DDC531AFF587}" type="slidenum">
              <a:rPr kumimoji="0" lang="fr-FR" sz="1000"/>
              <a:pPr algn="r"/>
              <a:t>‹N°›</a:t>
            </a:fld>
            <a:endParaRPr kumimoji="0" lang="fr-FR"/>
          </a:p>
        </p:txBody>
      </p:sp>
      <p:sp>
        <p:nvSpPr>
          <p:cNvPr id="18" name="Rectangle 18"/>
          <p:cNvSpPr>
            <a:spLocks noGrp="1"/>
          </p:cNvSpPr>
          <p:nvPr>
            <p:ph type="ftr" sz="quarter" idx="25"/>
          </p:nvPr>
        </p:nvSpPr>
        <p:spPr/>
        <p:txBody>
          <a:bodyPr/>
          <a:lstStyle/>
          <a:p>
            <a:endParaRPr kumimoji="0"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 poses : 3 Gauche, 2 Droite">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p>
            <a:pPr eaLnBrk="1" latinLnBrk="0" hangingPunct="1"/>
            <a:r>
              <a:rPr kumimoji="0" lang="fr-FR"/>
              <a:t>Cliquez et modifiez le titre</a:t>
            </a:r>
            <a:endParaRPr kumimoji="0"/>
          </a:p>
        </p:txBody>
      </p:sp>
      <p:sp>
        <p:nvSpPr>
          <p:cNvPr id="21" name="Rectangle 8"/>
          <p:cNvSpPr>
            <a:spLocks noGrp="1"/>
          </p:cNvSpPr>
          <p:nvPr>
            <p:ph type="body" sz="quarter" idx="14" hasCustomPrompt="1"/>
          </p:nvPr>
        </p:nvSpPr>
        <p:spPr>
          <a:xfrm>
            <a:off x="307848" y="381000"/>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22" name="Rectangle 11"/>
          <p:cNvSpPr>
            <a:spLocks noGrp="1"/>
          </p:cNvSpPr>
          <p:nvPr>
            <p:ph sz="quarter" idx="16"/>
          </p:nvPr>
        </p:nvSpPr>
        <p:spPr>
          <a:xfrm>
            <a:off x="307848" y="609600"/>
            <a:ext cx="3962400" cy="1728216"/>
          </a:xfrm>
        </p:spPr>
        <p:txBody>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a:p>
        </p:txBody>
      </p:sp>
      <p:sp>
        <p:nvSpPr>
          <p:cNvPr id="25" name="Rectangle 8"/>
          <p:cNvSpPr>
            <a:spLocks noGrp="1"/>
          </p:cNvSpPr>
          <p:nvPr>
            <p:ph type="body" sz="quarter" idx="17" hasCustomPrompt="1"/>
          </p:nvPr>
        </p:nvSpPr>
        <p:spPr>
          <a:xfrm>
            <a:off x="304800" y="2340864"/>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26" name="Rectangle 11"/>
          <p:cNvSpPr>
            <a:spLocks noGrp="1"/>
          </p:cNvSpPr>
          <p:nvPr>
            <p:ph sz="quarter" idx="18"/>
          </p:nvPr>
        </p:nvSpPr>
        <p:spPr>
          <a:xfrm>
            <a:off x="304800" y="2569464"/>
            <a:ext cx="3962400" cy="1728216"/>
          </a:xfrm>
        </p:spPr>
        <p:txBody>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a:p>
        </p:txBody>
      </p:sp>
      <p:sp>
        <p:nvSpPr>
          <p:cNvPr id="27" name="Rectangle 8"/>
          <p:cNvSpPr>
            <a:spLocks noGrp="1"/>
          </p:cNvSpPr>
          <p:nvPr>
            <p:ph type="body" sz="quarter" idx="19" hasCustomPrompt="1"/>
          </p:nvPr>
        </p:nvSpPr>
        <p:spPr>
          <a:xfrm>
            <a:off x="307848" y="4291584"/>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28" name="Rectangle 11"/>
          <p:cNvSpPr>
            <a:spLocks noGrp="1"/>
          </p:cNvSpPr>
          <p:nvPr>
            <p:ph sz="quarter" idx="20"/>
          </p:nvPr>
        </p:nvSpPr>
        <p:spPr>
          <a:xfrm>
            <a:off x="307848" y="4520184"/>
            <a:ext cx="3962400" cy="1728216"/>
          </a:xfrm>
        </p:spPr>
        <p:txBody>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a:p>
        </p:txBody>
      </p:sp>
      <p:sp>
        <p:nvSpPr>
          <p:cNvPr id="12" name="Rectangle 8"/>
          <p:cNvSpPr>
            <a:spLocks noGrp="1"/>
          </p:cNvSpPr>
          <p:nvPr>
            <p:ph type="body" sz="quarter" idx="21" hasCustomPrompt="1"/>
          </p:nvPr>
        </p:nvSpPr>
        <p:spPr>
          <a:xfrm>
            <a:off x="4419600" y="381000"/>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3" name="Rectangle 11"/>
          <p:cNvSpPr>
            <a:spLocks noGrp="1"/>
          </p:cNvSpPr>
          <p:nvPr>
            <p:ph sz="quarter" idx="22"/>
          </p:nvPr>
        </p:nvSpPr>
        <p:spPr>
          <a:xfrm>
            <a:off x="4419600" y="609600"/>
            <a:ext cx="3962400" cy="2706624"/>
          </a:xfrm>
        </p:spPr>
        <p:txBody>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a:p>
        </p:txBody>
      </p:sp>
      <p:sp>
        <p:nvSpPr>
          <p:cNvPr id="15" name="Rectangle 8"/>
          <p:cNvSpPr>
            <a:spLocks noGrp="1"/>
          </p:cNvSpPr>
          <p:nvPr>
            <p:ph type="body" sz="quarter" idx="23" hasCustomPrompt="1"/>
          </p:nvPr>
        </p:nvSpPr>
        <p:spPr>
          <a:xfrm>
            <a:off x="4416552" y="3319272"/>
            <a:ext cx="3965448"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6" name="Rectangle 11"/>
          <p:cNvSpPr>
            <a:spLocks noGrp="1"/>
          </p:cNvSpPr>
          <p:nvPr>
            <p:ph sz="quarter" idx="24"/>
          </p:nvPr>
        </p:nvSpPr>
        <p:spPr>
          <a:xfrm>
            <a:off x="4416552" y="3547872"/>
            <a:ext cx="3965448" cy="2706624"/>
          </a:xfrm>
        </p:spPr>
        <p:txBody>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a:p>
        </p:txBody>
      </p:sp>
      <p:sp>
        <p:nvSpPr>
          <p:cNvPr id="17" name="Rectangle 17"/>
          <p:cNvSpPr>
            <a:spLocks noGrp="1"/>
          </p:cNvSpPr>
          <p:nvPr>
            <p:ph type="dt" sz="half" idx="25"/>
          </p:nvPr>
        </p:nvSpPr>
        <p:spPr/>
        <p:txBody>
          <a:bodyPr/>
          <a:lstStyle/>
          <a:p>
            <a:pPr algn="r"/>
            <a:fld id="{3EF8FEE9-63ED-4C1B-8C25-9B47C2DA1E72}" type="datetime1">
              <a:rPr kumimoji="0" lang="fr-FR"/>
              <a:pPr algn="r"/>
              <a:t>01/11/2025</a:t>
            </a:fld>
            <a:endParaRPr kumimoji="0" lang="fr-FR"/>
          </a:p>
        </p:txBody>
      </p:sp>
      <p:sp>
        <p:nvSpPr>
          <p:cNvPr id="18" name="Rectangle 18"/>
          <p:cNvSpPr>
            <a:spLocks noGrp="1"/>
          </p:cNvSpPr>
          <p:nvPr>
            <p:ph type="sldNum" sz="quarter" idx="26"/>
          </p:nvPr>
        </p:nvSpPr>
        <p:spPr/>
        <p:txBody>
          <a:bodyPr/>
          <a:lstStyle/>
          <a:p>
            <a:pPr algn="r"/>
            <a:fld id="{256D3EEF-DE4E-429D-8EC4-DDC531AFF587}" type="slidenum">
              <a:rPr kumimoji="0" lang="fr-FR" sz="1000"/>
              <a:pPr algn="r"/>
              <a:t>‹N°›</a:t>
            </a:fld>
            <a:endParaRPr kumimoji="0" lang="fr-FR"/>
          </a:p>
        </p:txBody>
      </p:sp>
      <p:sp>
        <p:nvSpPr>
          <p:cNvPr id="23" name="Rectangle 23"/>
          <p:cNvSpPr>
            <a:spLocks noGrp="1"/>
          </p:cNvSpPr>
          <p:nvPr>
            <p:ph type="ftr" sz="quarter" idx="27"/>
          </p:nvPr>
        </p:nvSpPr>
        <p:spPr/>
        <p:txBody>
          <a:bodyPr/>
          <a:lstStyle/>
          <a:p>
            <a:endParaRPr kumimoji="0"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erre tombale">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p>
            <a:pPr eaLnBrk="1" latinLnBrk="0" hangingPunct="1"/>
            <a:r>
              <a:rPr kumimoji="0" lang="fr-FR"/>
              <a:t>Cliquez et modifiez le titre</a:t>
            </a:r>
            <a:endParaRPr kumimoji="0"/>
          </a:p>
        </p:txBody>
      </p:sp>
      <p:sp>
        <p:nvSpPr>
          <p:cNvPr id="9" name="Rectangle 6"/>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fr-FR"/>
          </a:p>
        </p:txBody>
      </p:sp>
      <p:sp>
        <p:nvSpPr>
          <p:cNvPr id="8" name="Rectangle 6"/>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fr-FR"/>
          </a:p>
        </p:txBody>
      </p:sp>
      <p:sp>
        <p:nvSpPr>
          <p:cNvPr id="26" name="Rectangle 6"/>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fr-FR"/>
          </a:p>
        </p:txBody>
      </p:sp>
      <p:sp>
        <p:nvSpPr>
          <p:cNvPr id="25" name="Rectangle 6"/>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fr-FR"/>
          </a:p>
        </p:txBody>
      </p:sp>
      <p:sp>
        <p:nvSpPr>
          <p:cNvPr id="31" name="Rectangle 6"/>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fr-FR"/>
          </a:p>
        </p:txBody>
      </p:sp>
      <p:sp>
        <p:nvSpPr>
          <p:cNvPr id="3" name="Rectangle 6"/>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fr-FR"/>
          </a:p>
        </p:txBody>
      </p:sp>
      <p:sp>
        <p:nvSpPr>
          <p:cNvPr id="24" name="Rectangle 10"/>
          <p:cNvSpPr>
            <a:spLocks noGrp="1"/>
          </p:cNvSpPr>
          <p:nvPr>
            <p:ph type="pic" sz="quarter" idx="13" hasCustomPrompt="1"/>
          </p:nvPr>
        </p:nvSpPr>
        <p:spPr>
          <a:xfrm>
            <a:off x="1524000" y="1600200"/>
            <a:ext cx="1371600" cy="685800"/>
          </a:xfrm>
        </p:spPr>
        <p:txBody>
          <a:bodyPr/>
          <a:lstStyle/>
          <a:p>
            <a:r>
              <a:rPr kumimoji="0" lang="fr-FR"/>
              <a:t>Logo</a:t>
            </a:r>
            <a:r>
              <a:rPr kumimoji="0" lang="fr-FR" baseline="0"/>
              <a:t> de la société</a:t>
            </a:r>
            <a:endParaRPr kumimoji="0" lang="fr-FR"/>
          </a:p>
        </p:txBody>
      </p:sp>
      <p:sp>
        <p:nvSpPr>
          <p:cNvPr id="19" name="Rectangle 10"/>
          <p:cNvSpPr>
            <a:spLocks noGrp="1"/>
          </p:cNvSpPr>
          <p:nvPr>
            <p:ph type="pic" sz="quarter" idx="29" hasCustomPrompt="1"/>
          </p:nvPr>
        </p:nvSpPr>
        <p:spPr>
          <a:xfrm>
            <a:off x="1524000" y="4038600"/>
            <a:ext cx="1371600" cy="685800"/>
          </a:xfrm>
        </p:spPr>
        <p:txBody>
          <a:bodyPr/>
          <a:lstStyle/>
          <a:p>
            <a:r>
              <a:rPr kumimoji="0" lang="fr-FR"/>
              <a:t>Logo</a:t>
            </a:r>
            <a:r>
              <a:rPr kumimoji="0" lang="fr-FR" baseline="0"/>
              <a:t> de la société</a:t>
            </a:r>
            <a:endParaRPr kumimoji="0" lang="fr-FR"/>
          </a:p>
        </p:txBody>
      </p:sp>
      <p:sp>
        <p:nvSpPr>
          <p:cNvPr id="27" name="Rectangle 10"/>
          <p:cNvSpPr>
            <a:spLocks noGrp="1"/>
          </p:cNvSpPr>
          <p:nvPr>
            <p:ph type="pic" sz="quarter" idx="17" hasCustomPrompt="1"/>
          </p:nvPr>
        </p:nvSpPr>
        <p:spPr>
          <a:xfrm>
            <a:off x="3657600" y="1600200"/>
            <a:ext cx="1371600" cy="685800"/>
          </a:xfrm>
        </p:spPr>
        <p:txBody>
          <a:bodyPr/>
          <a:lstStyle/>
          <a:p>
            <a:r>
              <a:rPr kumimoji="0" lang="fr-FR"/>
              <a:t>Logo</a:t>
            </a:r>
            <a:r>
              <a:rPr kumimoji="0" lang="fr-FR" baseline="0"/>
              <a:t> de la société</a:t>
            </a:r>
            <a:endParaRPr kumimoji="0" lang="fr-FR"/>
          </a:p>
        </p:txBody>
      </p:sp>
      <p:sp>
        <p:nvSpPr>
          <p:cNvPr id="11" name="Rectangle 10"/>
          <p:cNvSpPr>
            <a:spLocks noGrp="1"/>
          </p:cNvSpPr>
          <p:nvPr>
            <p:ph type="pic" sz="quarter" idx="30" hasCustomPrompt="1"/>
          </p:nvPr>
        </p:nvSpPr>
        <p:spPr>
          <a:xfrm>
            <a:off x="3657600" y="4038600"/>
            <a:ext cx="1371600" cy="685800"/>
          </a:xfrm>
        </p:spPr>
        <p:txBody>
          <a:bodyPr/>
          <a:lstStyle/>
          <a:p>
            <a:r>
              <a:rPr kumimoji="0" lang="fr-FR"/>
              <a:t>Logo</a:t>
            </a:r>
            <a:r>
              <a:rPr kumimoji="0" lang="fr-FR" baseline="0"/>
              <a:t> de la société</a:t>
            </a:r>
            <a:endParaRPr kumimoji="0" lang="fr-FR"/>
          </a:p>
        </p:txBody>
      </p:sp>
      <p:sp>
        <p:nvSpPr>
          <p:cNvPr id="4" name="Rectangle 10"/>
          <p:cNvSpPr>
            <a:spLocks noGrp="1"/>
          </p:cNvSpPr>
          <p:nvPr>
            <p:ph type="pic" sz="quarter" idx="21" hasCustomPrompt="1"/>
          </p:nvPr>
        </p:nvSpPr>
        <p:spPr>
          <a:xfrm>
            <a:off x="5791200" y="1600200"/>
            <a:ext cx="1371600" cy="685800"/>
          </a:xfrm>
        </p:spPr>
        <p:txBody>
          <a:bodyPr/>
          <a:lstStyle/>
          <a:p>
            <a:r>
              <a:rPr kumimoji="0" lang="fr-FR"/>
              <a:t>Logo</a:t>
            </a:r>
            <a:r>
              <a:rPr kumimoji="0" lang="fr-FR" baseline="0"/>
              <a:t> de la société</a:t>
            </a:r>
            <a:endParaRPr kumimoji="0" lang="fr-FR"/>
          </a:p>
        </p:txBody>
      </p:sp>
      <p:sp>
        <p:nvSpPr>
          <p:cNvPr id="15" name="Rectangle 10"/>
          <p:cNvSpPr>
            <a:spLocks noGrp="1"/>
          </p:cNvSpPr>
          <p:nvPr>
            <p:ph type="pic" sz="quarter" idx="31" hasCustomPrompt="1"/>
          </p:nvPr>
        </p:nvSpPr>
        <p:spPr>
          <a:xfrm>
            <a:off x="5791200" y="4038600"/>
            <a:ext cx="1371600" cy="685800"/>
          </a:xfrm>
        </p:spPr>
        <p:txBody>
          <a:bodyPr/>
          <a:lstStyle/>
          <a:p>
            <a:r>
              <a:rPr kumimoji="0" lang="fr-FR"/>
              <a:t>Logo</a:t>
            </a:r>
            <a:r>
              <a:rPr kumimoji="0" lang="fr-FR" baseline="0"/>
              <a:t> de la société</a:t>
            </a:r>
            <a:endParaRPr kumimoji="0" lang="fr-FR"/>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eaLnBrk="1" latinLnBrk="0" hangingPunct="1">
              <a:defRPr kumimoji="0" lang="fr-FR" b="1"/>
            </a:lvl1pPr>
            <a:extLst/>
          </a:lstStyle>
          <a:p>
            <a:pPr lvl="0"/>
            <a:r>
              <a:rPr kumimoji="0" lang="fr-FR"/>
              <a:t>Montant</a:t>
            </a:r>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eaLnBrk="1" latinLnBrk="0" hangingPunct="1">
              <a:defRPr kumimoji="0" lang="fr-FR" b="1"/>
            </a:lvl1pPr>
            <a:extLst/>
          </a:lstStyle>
          <a:p>
            <a:pPr lvl="0"/>
            <a:r>
              <a:rPr kumimoji="0" lang="fr-FR"/>
              <a:t>Montant</a:t>
            </a:r>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eaLnBrk="1" latinLnBrk="0" hangingPunct="1">
              <a:defRPr kumimoji="0" lang="fr-FR" b="1"/>
            </a:lvl1pPr>
            <a:extLst/>
          </a:lstStyle>
          <a:p>
            <a:pPr lvl="0"/>
            <a:r>
              <a:rPr kumimoji="0" lang="fr-FR"/>
              <a:t>Montant</a:t>
            </a:r>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eaLnBrk="1" latinLnBrk="0" hangingPunct="1">
              <a:defRPr kumimoji="0" lang="fr-FR" b="1"/>
            </a:lvl1pPr>
            <a:extLst/>
          </a:lstStyle>
          <a:p>
            <a:pPr lvl="0"/>
            <a:r>
              <a:rPr kumimoji="0" lang="fr-FR"/>
              <a:t>Montant</a:t>
            </a:r>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eaLnBrk="1" latinLnBrk="0" hangingPunct="1">
              <a:defRPr kumimoji="0" lang="fr-FR" b="1"/>
            </a:lvl1pPr>
            <a:extLst/>
          </a:lstStyle>
          <a:p>
            <a:pPr lvl="0"/>
            <a:r>
              <a:rPr kumimoji="0" lang="fr-FR"/>
              <a:t>Montant</a:t>
            </a:r>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eaLnBrk="1" latinLnBrk="0" hangingPunct="1">
              <a:defRPr kumimoji="0" lang="fr-FR" b="1"/>
            </a:lvl1pPr>
            <a:extLst/>
          </a:lstStyle>
          <a:p>
            <a:pPr lvl="0"/>
            <a:r>
              <a:rPr kumimoji="0" lang="fr-FR"/>
              <a:t>Montant</a:t>
            </a:r>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eaLnBrk="1" latinLnBrk="0" hangingPunct="1">
              <a:defRPr kumimoji="0" lang="fr-FR" sz="800" i="1"/>
            </a:lvl1pPr>
            <a:extLst/>
          </a:lstStyle>
          <a:p>
            <a:pPr lvl="0"/>
            <a:r>
              <a:rPr kumimoji="0" lang="fr-FR"/>
              <a:t>Date</a:t>
            </a:r>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eaLnBrk="1" latinLnBrk="0" hangingPunct="1">
              <a:defRPr kumimoji="0" lang="fr-FR" sz="800" i="1"/>
            </a:lvl1pPr>
            <a:extLst/>
          </a:lstStyle>
          <a:p>
            <a:pPr lvl="0"/>
            <a:r>
              <a:rPr kumimoji="0" lang="fr-FR"/>
              <a:t>Date</a:t>
            </a:r>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eaLnBrk="1" latinLnBrk="0" hangingPunct="1">
              <a:defRPr kumimoji="0" lang="fr-FR" sz="800" i="1"/>
            </a:lvl1pPr>
            <a:extLst/>
          </a:lstStyle>
          <a:p>
            <a:pPr lvl="0"/>
            <a:r>
              <a:rPr kumimoji="0" lang="fr-FR"/>
              <a:t>Date</a:t>
            </a:r>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eaLnBrk="1" latinLnBrk="0" hangingPunct="1">
              <a:defRPr kumimoji="0" lang="fr-FR" sz="800" i="1"/>
            </a:lvl1pPr>
            <a:extLst/>
          </a:lstStyle>
          <a:p>
            <a:pPr lvl="0"/>
            <a:r>
              <a:rPr kumimoji="0" lang="fr-FR"/>
              <a:t>Date</a:t>
            </a:r>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eaLnBrk="1" latinLnBrk="0" hangingPunct="1">
              <a:defRPr kumimoji="0" lang="fr-FR" sz="800" i="1"/>
            </a:lvl1pPr>
            <a:extLst/>
          </a:lstStyle>
          <a:p>
            <a:pPr lvl="0"/>
            <a:r>
              <a:rPr kumimoji="0" lang="fr-FR"/>
              <a:t>Date</a:t>
            </a:r>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eaLnBrk="1" latinLnBrk="0" hangingPunct="1">
              <a:defRPr kumimoji="0" lang="fr-FR" sz="800" i="1"/>
            </a:lvl1pPr>
            <a:extLst/>
          </a:lstStyle>
          <a:p>
            <a:pPr lvl="0"/>
            <a:r>
              <a:rPr kumimoji="0" lang="fr-FR"/>
              <a:t>Date</a:t>
            </a:r>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eaLnBrk="1" latinLnBrk="0" hangingPunct="1">
              <a:defRPr kumimoji="0" lang="fr-FR" sz="800"/>
            </a:lvl1pPr>
            <a:extLst/>
          </a:lstStyle>
          <a:p>
            <a:pPr lvl="0"/>
            <a:r>
              <a:rPr kumimoji="0" lang="fr-FR"/>
              <a:t>Description</a:t>
            </a:r>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eaLnBrk="1" latinLnBrk="0" hangingPunct="1">
              <a:defRPr kumimoji="0" lang="fr-FR" sz="800"/>
            </a:lvl1pPr>
            <a:extLst/>
          </a:lstStyle>
          <a:p>
            <a:pPr lvl="0"/>
            <a:r>
              <a:rPr kumimoji="0" lang="fr-FR"/>
              <a:t>Description</a:t>
            </a:r>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eaLnBrk="1" latinLnBrk="0" hangingPunct="1">
              <a:defRPr kumimoji="0" lang="fr-FR" sz="800"/>
            </a:lvl1pPr>
            <a:extLst/>
          </a:lstStyle>
          <a:p>
            <a:pPr lvl="0"/>
            <a:r>
              <a:rPr kumimoji="0" lang="fr-FR"/>
              <a:t>Description</a:t>
            </a:r>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eaLnBrk="1" latinLnBrk="0" hangingPunct="1">
              <a:defRPr kumimoji="0" lang="fr-FR" sz="800"/>
            </a:lvl1pPr>
            <a:extLst/>
          </a:lstStyle>
          <a:p>
            <a:pPr lvl="0"/>
            <a:r>
              <a:rPr kumimoji="0" lang="fr-FR"/>
              <a:t>Description</a:t>
            </a:r>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eaLnBrk="1" latinLnBrk="0" hangingPunct="1">
              <a:defRPr kumimoji="0" lang="fr-FR" sz="800"/>
            </a:lvl1pPr>
            <a:extLst/>
          </a:lstStyle>
          <a:p>
            <a:pPr lvl="0"/>
            <a:r>
              <a:rPr kumimoji="0" lang="fr-FR"/>
              <a:t>Description</a:t>
            </a:r>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eaLnBrk="1" latinLnBrk="0" hangingPunct="1">
              <a:defRPr kumimoji="0" lang="fr-FR" sz="800"/>
            </a:lvl1pPr>
            <a:extLst/>
          </a:lstStyle>
          <a:p>
            <a:pPr lvl="0"/>
            <a:r>
              <a:rPr kumimoji="0" lang="fr-FR"/>
              <a:t>Description</a:t>
            </a:r>
          </a:p>
        </p:txBody>
      </p:sp>
      <p:sp>
        <p:nvSpPr>
          <p:cNvPr id="39" name="Rectangle 51"/>
          <p:cNvSpPr>
            <a:spLocks noGrp="1"/>
          </p:cNvSpPr>
          <p:nvPr>
            <p:ph type="body" sz="quarter" idx="46"/>
          </p:nvPr>
        </p:nvSpPr>
        <p:spPr>
          <a:xfrm>
            <a:off x="304800" y="381000"/>
            <a:ext cx="8077200" cy="838200"/>
          </a:xfrm>
        </p:spPr>
        <p:txBody>
          <a:bodyPr/>
          <a:lstStyle>
            <a:lvl1pPr eaLnBrk="1" latinLnBrk="0" hangingPunct="1">
              <a:defRPr kumimoji="0" lang="fr-FR" sz="1200"/>
            </a:lvl1pPr>
            <a:extLst/>
          </a:lstStyle>
          <a:p>
            <a:pPr lvl="0" eaLnBrk="1" latinLnBrk="0" hangingPunct="1"/>
            <a:r>
              <a:rPr kumimoji="0" lang="fr-FR"/>
              <a:t>Cliquez pour modifier les styles du texte du masque</a:t>
            </a:r>
          </a:p>
        </p:txBody>
      </p:sp>
      <p:sp>
        <p:nvSpPr>
          <p:cNvPr id="42" name="Rectangle 42"/>
          <p:cNvSpPr>
            <a:spLocks noGrp="1"/>
          </p:cNvSpPr>
          <p:nvPr>
            <p:ph type="dt" sz="half" idx="47"/>
          </p:nvPr>
        </p:nvSpPr>
        <p:spPr/>
        <p:txBody>
          <a:bodyPr/>
          <a:lstStyle/>
          <a:p>
            <a:pPr algn="r"/>
            <a:fld id="{E8BD303E-7304-41BE-B693-A76D7275A3B0}" type="datetime1">
              <a:rPr kumimoji="0" lang="fr-FR"/>
              <a:pPr algn="r"/>
              <a:t>01/11/2025</a:t>
            </a:fld>
            <a:endParaRPr kumimoji="0" lang="fr-FR"/>
          </a:p>
        </p:txBody>
      </p:sp>
      <p:sp>
        <p:nvSpPr>
          <p:cNvPr id="43" name="Rectangle 43"/>
          <p:cNvSpPr>
            <a:spLocks noGrp="1"/>
          </p:cNvSpPr>
          <p:nvPr>
            <p:ph type="sldNum" sz="quarter" idx="48"/>
          </p:nvPr>
        </p:nvSpPr>
        <p:spPr/>
        <p:txBody>
          <a:bodyPr/>
          <a:lstStyle/>
          <a:p>
            <a:pPr algn="r"/>
            <a:fld id="{256D3EEF-DE4E-429D-8EC4-DDC531AFF587}" type="slidenum">
              <a:rPr kumimoji="0" lang="fr-FR" sz="1000"/>
              <a:pPr algn="r"/>
              <a:t>‹N°›</a:t>
            </a:fld>
            <a:endParaRPr kumimoji="0" lang="fr-FR"/>
          </a:p>
        </p:txBody>
      </p:sp>
      <p:sp>
        <p:nvSpPr>
          <p:cNvPr id="45" name="Rectangle 45"/>
          <p:cNvSpPr>
            <a:spLocks noGrp="1"/>
          </p:cNvSpPr>
          <p:nvPr>
            <p:ph type="ftr" sz="quarter" idx="49"/>
          </p:nvPr>
        </p:nvSpPr>
        <p:spPr/>
        <p:txBody>
          <a:bodyPr/>
          <a:lstStyle/>
          <a:p>
            <a:endParaRPr kumimoji="0"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dre du jour">
    <p:spTree>
      <p:nvGrpSpPr>
        <p:cNvPr id="1" name=""/>
        <p:cNvGrpSpPr/>
        <p:nvPr/>
      </p:nvGrpSpPr>
      <p:grpSpPr>
        <a:xfrm>
          <a:off x="0" y="0"/>
          <a:ext cx="0" cy="0"/>
          <a:chOff x="0" y="0"/>
          <a:chExt cx="0" cy="0"/>
        </a:xfrm>
      </p:grpSpPr>
      <p:sp>
        <p:nvSpPr>
          <p:cNvPr id="2" name="Rectangle 2"/>
          <p:cNvSpPr>
            <a:spLocks noGrp="1"/>
          </p:cNvSpPr>
          <p:nvPr>
            <p:ph type="title" hasCustomPrompt="1"/>
          </p:nvPr>
        </p:nvSpPr>
        <p:spPr/>
        <p:txBody>
          <a:bodyPr/>
          <a:lstStyle>
            <a:lvl1pPr>
              <a:defRPr baseline="0"/>
            </a:lvl1pPr>
            <a:extLst/>
          </a:lstStyle>
          <a:p>
            <a:pPr eaLnBrk="1" latinLnBrk="0" hangingPunct="1"/>
            <a:r>
              <a:rPr kumimoji="0" lang="fr-FR" dirty="0"/>
              <a:t>ORDRE DU JOUR </a:t>
            </a:r>
            <a:endParaRPr kumimoji="0" dirty="0"/>
          </a:p>
        </p:txBody>
      </p:sp>
      <p:sp>
        <p:nvSpPr>
          <p:cNvPr id="37" name="Rectangle 37"/>
          <p:cNvSpPr>
            <a:spLocks noGrp="1"/>
          </p:cNvSpPr>
          <p:nvPr>
            <p:ph type="body" sz="quarter" idx="13" hasCustomPrompt="1"/>
          </p:nvPr>
        </p:nvSpPr>
        <p:spPr>
          <a:xfrm>
            <a:off x="310896" y="381000"/>
            <a:ext cx="7385304" cy="609600"/>
          </a:xfrm>
          <a:solidFill>
            <a:schemeClr val="tx2">
              <a:tint val="40000"/>
            </a:schemeClr>
          </a:solidFill>
        </p:spPr>
        <p:txBody>
          <a:bodyPr anchor="ctr"/>
          <a:lstStyle>
            <a:lvl1pPr eaLnBrk="1" latinLnBrk="0" hangingPunct="1">
              <a:buFontTx/>
              <a:buNone/>
              <a:defRPr kumimoji="0" lang="fr-FR" sz="1100" baseline="0"/>
            </a:lvl1pPr>
            <a:extLst/>
          </a:lstStyle>
          <a:p>
            <a:pPr lvl="0"/>
            <a:r>
              <a:rPr kumimoji="0" lang="fr-FR" dirty="0"/>
              <a:t>Compte-rendu d’activités 2014 et rapport moral</a:t>
            </a:r>
          </a:p>
        </p:txBody>
      </p:sp>
      <p:sp>
        <p:nvSpPr>
          <p:cNvPr id="43" name="Rectangle 37"/>
          <p:cNvSpPr>
            <a:spLocks noGrp="1"/>
          </p:cNvSpPr>
          <p:nvPr>
            <p:ph type="body" sz="quarter" idx="15" hasCustomPrompt="1"/>
          </p:nvPr>
        </p:nvSpPr>
        <p:spPr>
          <a:xfrm>
            <a:off x="304800" y="1371600"/>
            <a:ext cx="7391400" cy="609600"/>
          </a:xfrm>
          <a:solidFill>
            <a:schemeClr val="tx2">
              <a:tint val="40000"/>
            </a:schemeClr>
          </a:solidFill>
        </p:spPr>
        <p:txBody>
          <a:bodyPr anchor="ctr"/>
          <a:lstStyle>
            <a:lvl1pPr eaLnBrk="1" latinLnBrk="0" hangingPunct="1">
              <a:buFontTx/>
              <a:buNone/>
              <a:defRPr kumimoji="0" lang="fr-FR" sz="1100" baseline="0"/>
            </a:lvl1pPr>
            <a:extLst/>
          </a:lstStyle>
          <a:p>
            <a:pPr lvl="0"/>
            <a:r>
              <a:rPr kumimoji="0" lang="fr-FR" dirty="0"/>
              <a:t>Rapport financier 2014</a:t>
            </a:r>
          </a:p>
        </p:txBody>
      </p:sp>
      <p:sp>
        <p:nvSpPr>
          <p:cNvPr id="41" name="Rectangle 37"/>
          <p:cNvSpPr>
            <a:spLocks noGrp="1"/>
          </p:cNvSpPr>
          <p:nvPr>
            <p:ph type="body" sz="quarter" idx="17" hasCustomPrompt="1"/>
          </p:nvPr>
        </p:nvSpPr>
        <p:spPr>
          <a:xfrm>
            <a:off x="310896" y="2438400"/>
            <a:ext cx="7385304" cy="609600"/>
          </a:xfrm>
          <a:solidFill>
            <a:schemeClr val="tx2">
              <a:tint val="40000"/>
            </a:schemeClr>
          </a:solidFill>
        </p:spPr>
        <p:txBody>
          <a:bodyPr anchor="ctr"/>
          <a:lstStyle>
            <a:lvl1pPr eaLnBrk="1" latinLnBrk="0" hangingPunct="1">
              <a:buFontTx/>
              <a:buNone/>
              <a:defRPr kumimoji="0" lang="fr-FR" sz="1100" baseline="0"/>
            </a:lvl1pPr>
            <a:extLst/>
          </a:lstStyle>
          <a:p>
            <a:pPr lvl="0"/>
            <a:r>
              <a:rPr kumimoji="0" lang="fr-FR" dirty="0"/>
              <a:t>Rapport 2014 du commissaire aux comptes par Marie Provost de la société KPMG</a:t>
            </a:r>
          </a:p>
        </p:txBody>
      </p:sp>
      <p:sp>
        <p:nvSpPr>
          <p:cNvPr id="45" name="Rectangle 37"/>
          <p:cNvSpPr>
            <a:spLocks noGrp="1"/>
          </p:cNvSpPr>
          <p:nvPr>
            <p:ph type="body" sz="quarter" idx="19" hasCustomPrompt="1"/>
          </p:nvPr>
        </p:nvSpPr>
        <p:spPr>
          <a:xfrm>
            <a:off x="310896" y="3505200"/>
            <a:ext cx="7385304" cy="609600"/>
          </a:xfrm>
          <a:solidFill>
            <a:schemeClr val="tx2">
              <a:tint val="40000"/>
            </a:schemeClr>
          </a:solidFill>
        </p:spPr>
        <p:txBody>
          <a:bodyPr anchor="ctr"/>
          <a:lstStyle>
            <a:lvl1pPr eaLnBrk="1" latinLnBrk="0" hangingPunct="1">
              <a:buFontTx/>
              <a:buNone/>
              <a:defRPr kumimoji="0" lang="fr-FR" sz="1100" baseline="0"/>
            </a:lvl1pPr>
            <a:extLst/>
          </a:lstStyle>
          <a:p>
            <a:pPr lvl="0"/>
            <a:r>
              <a:rPr kumimoji="0" lang="fr-FR" dirty="0"/>
              <a:t>Approbation des comptes 2014 et quitus aux administrateurs</a:t>
            </a:r>
          </a:p>
        </p:txBody>
      </p:sp>
      <p:sp>
        <p:nvSpPr>
          <p:cNvPr id="47" name="Rectangle 37"/>
          <p:cNvSpPr>
            <a:spLocks noGrp="1"/>
          </p:cNvSpPr>
          <p:nvPr>
            <p:ph type="body" sz="quarter" idx="21" hasCustomPrompt="1"/>
          </p:nvPr>
        </p:nvSpPr>
        <p:spPr>
          <a:xfrm>
            <a:off x="310896" y="4572000"/>
            <a:ext cx="7385304" cy="609600"/>
          </a:xfrm>
          <a:solidFill>
            <a:schemeClr val="tx2">
              <a:tint val="40000"/>
            </a:schemeClr>
          </a:solidFill>
        </p:spPr>
        <p:txBody>
          <a:bodyPr anchor="ctr"/>
          <a:lstStyle>
            <a:lvl1pPr eaLnBrk="1" latinLnBrk="0" hangingPunct="1">
              <a:buFontTx/>
              <a:buNone/>
              <a:defRPr kumimoji="0" lang="fr-FR" sz="1100" baseline="0"/>
            </a:lvl1pPr>
            <a:extLst/>
          </a:lstStyle>
          <a:p>
            <a:pPr lvl="0"/>
            <a:r>
              <a:rPr kumimoji="0" lang="fr-FR" dirty="0"/>
              <a:t>Affectation résultats 2014</a:t>
            </a:r>
          </a:p>
        </p:txBody>
      </p:sp>
      <p:sp>
        <p:nvSpPr>
          <p:cNvPr id="49" name="Rectangle 37"/>
          <p:cNvSpPr>
            <a:spLocks noGrp="1"/>
          </p:cNvSpPr>
          <p:nvPr>
            <p:ph type="body" sz="quarter" idx="23" hasCustomPrompt="1"/>
          </p:nvPr>
        </p:nvSpPr>
        <p:spPr>
          <a:xfrm>
            <a:off x="304800" y="5638800"/>
            <a:ext cx="7385304" cy="609600"/>
          </a:xfrm>
          <a:solidFill>
            <a:schemeClr val="tx2">
              <a:tint val="40000"/>
            </a:schemeClr>
          </a:solidFill>
        </p:spPr>
        <p:txBody>
          <a:bodyPr anchor="ctr"/>
          <a:lstStyle>
            <a:lvl1pPr eaLnBrk="1" latinLnBrk="0" hangingPunct="1">
              <a:buFontTx/>
              <a:buNone/>
              <a:defRPr kumimoji="0" lang="fr-FR" sz="1100" baseline="0"/>
            </a:lvl1pPr>
            <a:extLst/>
          </a:lstStyle>
          <a:p>
            <a:pPr lvl="0"/>
            <a:r>
              <a:rPr kumimoji="0" lang="fr-FR" dirty="0"/>
              <a:t>Questions diverses</a:t>
            </a:r>
          </a:p>
        </p:txBody>
      </p:sp>
      <p:sp>
        <p:nvSpPr>
          <p:cNvPr id="98" name="Rectangle 37"/>
          <p:cNvSpPr>
            <a:spLocks noGrp="1"/>
          </p:cNvSpPr>
          <p:nvPr>
            <p:ph type="body" sz="quarter" idx="14" hasCustomPrompt="1"/>
          </p:nvPr>
        </p:nvSpPr>
        <p:spPr>
          <a:xfrm>
            <a:off x="7696200" y="381000"/>
            <a:ext cx="685800" cy="609600"/>
          </a:xfrm>
          <a:solidFill>
            <a:schemeClr val="accent6">
              <a:shade val="75000"/>
            </a:schemeClr>
          </a:solidFill>
        </p:spPr>
        <p:txBody>
          <a:bodyPr anchor="ctr"/>
          <a:lstStyle>
            <a:lvl1pPr algn="r" eaLnBrk="1" latinLnBrk="0" hangingPunct="1">
              <a:buFontTx/>
              <a:buNone/>
              <a:defRPr kumimoji="0" lang="fr-FR" sz="1100">
                <a:solidFill>
                  <a:schemeClr val="bg1"/>
                </a:solidFill>
              </a:defRPr>
            </a:lvl1pPr>
            <a:extLst/>
          </a:lstStyle>
          <a:p>
            <a:pPr lvl="0"/>
            <a:r>
              <a:rPr kumimoji="0" lang="fr-FR"/>
              <a:t>N° de page</a:t>
            </a:r>
          </a:p>
        </p:txBody>
      </p:sp>
      <p:sp>
        <p:nvSpPr>
          <p:cNvPr id="44" name="Rectangle 37"/>
          <p:cNvSpPr>
            <a:spLocks noGrp="1"/>
          </p:cNvSpPr>
          <p:nvPr>
            <p:ph type="body" sz="quarter" idx="16" hasCustomPrompt="1"/>
          </p:nvPr>
        </p:nvSpPr>
        <p:spPr>
          <a:xfrm>
            <a:off x="7696200" y="838200"/>
            <a:ext cx="685800" cy="1143000"/>
          </a:xfrm>
          <a:solidFill>
            <a:schemeClr val="accent6">
              <a:shade val="75000"/>
            </a:schemeClr>
          </a:solidFill>
        </p:spPr>
        <p:txBody>
          <a:bodyPr anchor="ctr"/>
          <a:lstStyle>
            <a:lvl1pPr algn="r" eaLnBrk="1" latinLnBrk="0" hangingPunct="1">
              <a:buFontTx/>
              <a:buNone/>
              <a:defRPr kumimoji="0" lang="fr-FR" sz="1100">
                <a:solidFill>
                  <a:schemeClr val="bg1"/>
                </a:solidFill>
              </a:defRPr>
            </a:lvl1pPr>
            <a:extLst/>
          </a:lstStyle>
          <a:p>
            <a:pPr lvl="0"/>
            <a:r>
              <a:rPr kumimoji="0" lang="fr-FR" dirty="0"/>
              <a:t>N° de page</a:t>
            </a:r>
          </a:p>
        </p:txBody>
      </p:sp>
      <p:sp>
        <p:nvSpPr>
          <p:cNvPr id="42" name="Rectangle 37"/>
          <p:cNvSpPr>
            <a:spLocks noGrp="1"/>
          </p:cNvSpPr>
          <p:nvPr>
            <p:ph type="body" sz="quarter" idx="18" hasCustomPrompt="1"/>
          </p:nvPr>
        </p:nvSpPr>
        <p:spPr>
          <a:xfrm>
            <a:off x="7696200" y="2438400"/>
            <a:ext cx="685800" cy="609600"/>
          </a:xfrm>
          <a:solidFill>
            <a:schemeClr val="accent6">
              <a:shade val="75000"/>
            </a:schemeClr>
          </a:solidFill>
        </p:spPr>
        <p:txBody>
          <a:bodyPr anchor="ctr"/>
          <a:lstStyle>
            <a:lvl1pPr algn="r" eaLnBrk="1" latinLnBrk="0" hangingPunct="1">
              <a:buFontTx/>
              <a:buNone/>
              <a:defRPr kumimoji="0" lang="fr-FR" sz="1100">
                <a:solidFill>
                  <a:schemeClr val="bg1"/>
                </a:solidFill>
              </a:defRPr>
            </a:lvl1pPr>
            <a:extLst/>
          </a:lstStyle>
          <a:p>
            <a:pPr lvl="0"/>
            <a:r>
              <a:rPr kumimoji="0" lang="fr-FR" dirty="0"/>
              <a:t>N° de page</a:t>
            </a:r>
          </a:p>
        </p:txBody>
      </p:sp>
      <p:sp>
        <p:nvSpPr>
          <p:cNvPr id="46" name="Rectangle 37"/>
          <p:cNvSpPr>
            <a:spLocks noGrp="1"/>
          </p:cNvSpPr>
          <p:nvPr>
            <p:ph type="body" sz="quarter" idx="20" hasCustomPrompt="1"/>
          </p:nvPr>
        </p:nvSpPr>
        <p:spPr>
          <a:xfrm>
            <a:off x="7696200" y="3505200"/>
            <a:ext cx="685800" cy="609600"/>
          </a:xfrm>
          <a:solidFill>
            <a:schemeClr val="accent6">
              <a:shade val="75000"/>
            </a:schemeClr>
          </a:solidFill>
        </p:spPr>
        <p:txBody>
          <a:bodyPr anchor="ctr"/>
          <a:lstStyle>
            <a:lvl1pPr algn="r" eaLnBrk="1" latinLnBrk="0" hangingPunct="1">
              <a:buFontTx/>
              <a:buNone/>
              <a:defRPr kumimoji="0" lang="fr-FR" sz="1100">
                <a:solidFill>
                  <a:schemeClr val="bg1"/>
                </a:solidFill>
              </a:defRPr>
            </a:lvl1pPr>
            <a:extLst/>
          </a:lstStyle>
          <a:p>
            <a:pPr lvl="0"/>
            <a:r>
              <a:rPr kumimoji="0" lang="fr-FR" dirty="0"/>
              <a:t>N° de page</a:t>
            </a:r>
          </a:p>
        </p:txBody>
      </p:sp>
      <p:sp>
        <p:nvSpPr>
          <p:cNvPr id="48" name="Rectangle 37"/>
          <p:cNvSpPr>
            <a:spLocks noGrp="1"/>
          </p:cNvSpPr>
          <p:nvPr>
            <p:ph type="body" sz="quarter" idx="22" hasCustomPrompt="1"/>
          </p:nvPr>
        </p:nvSpPr>
        <p:spPr>
          <a:xfrm>
            <a:off x="7696200" y="4572000"/>
            <a:ext cx="685800" cy="609600"/>
          </a:xfrm>
          <a:solidFill>
            <a:schemeClr val="accent6">
              <a:shade val="75000"/>
            </a:schemeClr>
          </a:solidFill>
        </p:spPr>
        <p:txBody>
          <a:bodyPr anchor="ctr"/>
          <a:lstStyle>
            <a:lvl1pPr algn="r" eaLnBrk="1" latinLnBrk="0" hangingPunct="1">
              <a:buFontTx/>
              <a:buNone/>
              <a:defRPr kumimoji="0" lang="fr-FR" sz="1100">
                <a:solidFill>
                  <a:schemeClr val="bg1"/>
                </a:solidFill>
              </a:defRPr>
            </a:lvl1pPr>
            <a:extLst/>
          </a:lstStyle>
          <a:p>
            <a:pPr lvl="0"/>
            <a:r>
              <a:rPr kumimoji="0" lang="fr-FR" dirty="0"/>
              <a:t>N° de page</a:t>
            </a:r>
          </a:p>
        </p:txBody>
      </p:sp>
      <p:sp>
        <p:nvSpPr>
          <p:cNvPr id="50" name="Rectangle 37"/>
          <p:cNvSpPr>
            <a:spLocks noGrp="1"/>
          </p:cNvSpPr>
          <p:nvPr>
            <p:ph type="body" sz="quarter" idx="24" hasCustomPrompt="1"/>
          </p:nvPr>
        </p:nvSpPr>
        <p:spPr>
          <a:xfrm>
            <a:off x="7696200" y="5638800"/>
            <a:ext cx="685800" cy="609600"/>
          </a:xfrm>
          <a:solidFill>
            <a:schemeClr val="accent6">
              <a:shade val="75000"/>
            </a:schemeClr>
          </a:solidFill>
        </p:spPr>
        <p:txBody>
          <a:bodyPr anchor="ctr"/>
          <a:lstStyle>
            <a:lvl1pPr algn="r" eaLnBrk="1" latinLnBrk="0" hangingPunct="1">
              <a:buFontTx/>
              <a:buNone/>
              <a:defRPr kumimoji="0" lang="fr-FR" sz="1100">
                <a:solidFill>
                  <a:schemeClr val="bg1"/>
                </a:solidFill>
              </a:defRPr>
            </a:lvl1pPr>
            <a:extLst/>
          </a:lstStyle>
          <a:p>
            <a:pPr lvl="0"/>
            <a:r>
              <a:rPr kumimoji="0" lang="fr-FR" dirty="0"/>
              <a:t>N° de page</a:t>
            </a:r>
          </a:p>
        </p:txBody>
      </p:sp>
      <p:sp>
        <p:nvSpPr>
          <p:cNvPr id="32" name="Rectangle 32"/>
          <p:cNvSpPr>
            <a:spLocks noGrp="1"/>
          </p:cNvSpPr>
          <p:nvPr>
            <p:ph type="dt" sz="half" idx="39"/>
          </p:nvPr>
        </p:nvSpPr>
        <p:spPr/>
        <p:txBody>
          <a:bodyPr/>
          <a:lstStyle>
            <a:lvl1pPr eaLnBrk="1" latinLnBrk="0" hangingPunct="1">
              <a:defRPr kumimoji="0" lang="fr-FR" sz="1100"/>
            </a:lvl1pPr>
            <a:extLst/>
          </a:lstStyle>
          <a:p>
            <a:pPr algn="r"/>
            <a:fld id="{F17F374F-8F2E-42FC-B8C0-8EDFCA32CD96}" type="datetime1">
              <a:rPr kumimoji="0" lang="fr-FR" sz="1100"/>
              <a:pPr algn="r"/>
              <a:t>01/11/2025</a:t>
            </a:fld>
            <a:endParaRPr kumimoji="0" lang="fr-FR" sz="1100"/>
          </a:p>
        </p:txBody>
      </p:sp>
      <p:sp>
        <p:nvSpPr>
          <p:cNvPr id="33" name="Rectangle 33"/>
          <p:cNvSpPr>
            <a:spLocks noGrp="1"/>
          </p:cNvSpPr>
          <p:nvPr>
            <p:ph type="sldNum" sz="quarter" idx="40"/>
          </p:nvPr>
        </p:nvSpPr>
        <p:spPr/>
        <p:txBody>
          <a:bodyPr/>
          <a:lstStyle/>
          <a:p>
            <a:pPr algn="r"/>
            <a:fld id="{256D3EEF-DE4E-429D-8EC4-DDC531AFF587}" type="slidenum">
              <a:rPr kumimoji="0" lang="fr-FR" sz="1000"/>
              <a:pPr algn="r"/>
              <a:t>‹N°›</a:t>
            </a:fld>
            <a:endParaRPr kumimoji="0" lang="fr-FR"/>
          </a:p>
        </p:txBody>
      </p:sp>
      <p:sp>
        <p:nvSpPr>
          <p:cNvPr id="34" name="Rectangle 34"/>
          <p:cNvSpPr>
            <a:spLocks noGrp="1"/>
          </p:cNvSpPr>
          <p:nvPr>
            <p:ph type="ftr" sz="quarter" idx="41"/>
          </p:nvPr>
        </p:nvSpPr>
        <p:spPr/>
        <p:txBody>
          <a:bodyPr/>
          <a:lstStyle/>
          <a:p>
            <a:endParaRPr kumimoji="0"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a:lstStyle/>
          <a:p>
            <a:r>
              <a:rPr lang="fr-FR"/>
              <a:t>Cliquez et modifiez le titre</a:t>
            </a:r>
          </a:p>
        </p:txBody>
      </p:sp>
      <p:sp>
        <p:nvSpPr>
          <p:cNvPr id="3" name="Espace réservé de la date 2"/>
          <p:cNvSpPr>
            <a:spLocks noGrp="1"/>
          </p:cNvSpPr>
          <p:nvPr>
            <p:ph type="dt" sz="half" idx="10"/>
          </p:nvPr>
        </p:nvSpPr>
        <p:spPr/>
        <p:txBody>
          <a:bodyPr/>
          <a:lstStyle/>
          <a:p>
            <a:pPr algn="r"/>
            <a:fld id="{CCD717AA-EA39-47F3-8A0A-15B3575EDB53}" type="datetime1">
              <a:rPr kumimoji="0" lang="fr-FR" smtClean="0"/>
              <a:pPr algn="r"/>
              <a:t>01/11/2025</a:t>
            </a:fld>
            <a:endParaRPr kumimoji="0" lang="fr-FR" sz="1000">
              <a:solidFill>
                <a:schemeClr val="tx1">
                  <a:tint val="65000"/>
                </a:schemeClr>
              </a:solidFill>
            </a:endParaRPr>
          </a:p>
        </p:txBody>
      </p:sp>
      <p:sp>
        <p:nvSpPr>
          <p:cNvPr id="4" name="Espace réservé du numéro de diapositive 3"/>
          <p:cNvSpPr>
            <a:spLocks noGrp="1"/>
          </p:cNvSpPr>
          <p:nvPr>
            <p:ph type="sldNum" sz="quarter" idx="11"/>
          </p:nvPr>
        </p:nvSpPr>
        <p:spPr/>
        <p:txBody>
          <a:bodyPr/>
          <a:lstStyle/>
          <a:p>
            <a:pPr algn="r"/>
            <a:fld id="{256D3EEF-DE4E-429D-8EC4-DDC531AFF587}" type="slidenum">
              <a:rPr kumimoji="0" lang="fr-FR" sz="1000" smtClean="0"/>
              <a:pPr algn="r"/>
              <a:t>‹N°›</a:t>
            </a:fld>
            <a:endParaRPr kumimoji="0" lang="fr-FR" sz="1000"/>
          </a:p>
        </p:txBody>
      </p:sp>
      <p:sp>
        <p:nvSpPr>
          <p:cNvPr id="5" name="Espace réservé du pied de page 4"/>
          <p:cNvSpPr>
            <a:spLocks noGrp="1"/>
          </p:cNvSpPr>
          <p:nvPr>
            <p:ph type="ftr" sz="quarter" idx="12"/>
          </p:nvPr>
        </p:nvSpPr>
        <p:spPr/>
        <p:txBody>
          <a:bodyPr/>
          <a:lstStyle/>
          <a:p>
            <a:endParaRPr kumimoji="0" lang="fr-FR" sz="1000" dirty="0">
              <a:solidFill>
                <a:sysClr val="windowText" lastClr="000000"/>
              </a:solidFill>
            </a:endParaRPr>
          </a:p>
        </p:txBody>
      </p:sp>
    </p:spTree>
    <p:extLst>
      <p:ext uri="{BB962C8B-B14F-4D97-AF65-F5344CB8AC3E}">
        <p14:creationId xmlns:p14="http://schemas.microsoft.com/office/powerpoint/2010/main" val="1754788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En-tête de section">
    <p:spTree>
      <p:nvGrpSpPr>
        <p:cNvPr id="1" name=""/>
        <p:cNvGrpSpPr/>
        <p:nvPr/>
      </p:nvGrpSpPr>
      <p:grpSpPr>
        <a:xfrm>
          <a:off x="0" y="0"/>
          <a:ext cx="0" cy="0"/>
          <a:chOff x="0" y="0"/>
          <a:chExt cx="0" cy="0"/>
        </a:xfrm>
      </p:grpSpPr>
      <p:sp>
        <p:nvSpPr>
          <p:cNvPr id="9" name="Rectangle 8"/>
          <p:cNvSpPr/>
          <p:nvPr userDrawn="1"/>
        </p:nvSpPr>
        <p:spPr>
          <a:xfrm>
            <a:off x="0" y="4038600"/>
            <a:ext cx="9144000" cy="6096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a:endParaRPr kumimoji="0" lang="fr-FR"/>
          </a:p>
        </p:txBody>
      </p:sp>
      <p:sp>
        <p:nvSpPr>
          <p:cNvPr id="14" name="Title 13"/>
          <p:cNvSpPr>
            <a:spLocks noGrp="1"/>
          </p:cNvSpPr>
          <p:nvPr>
            <p:ph type="ctrTitle"/>
          </p:nvPr>
        </p:nvSpPr>
        <p:spPr>
          <a:xfrm>
            <a:off x="228600" y="4114800"/>
            <a:ext cx="7239000" cy="533400"/>
          </a:xfrm>
          <a:noFill/>
        </p:spPr>
        <p:txBody>
          <a:bodyPr vert="horz"/>
          <a:lstStyle>
            <a:lvl1pPr algn="l" eaLnBrk="1" latinLnBrk="0" hangingPunct="1">
              <a:defRPr kumimoji="0" lang="fr-FR" sz="2000" b="0" cap="all" spc="150" baseline="0">
                <a:solidFill>
                  <a:schemeClr val="bg1"/>
                </a:solidFill>
              </a:defRPr>
            </a:lvl1pPr>
            <a:extLst/>
          </a:lstStyle>
          <a:p>
            <a:r>
              <a:rPr kumimoji="0" lang="fr-FR"/>
              <a:t>Cliquez et modifiez le titre</a:t>
            </a:r>
          </a:p>
        </p:txBody>
      </p:sp>
      <p:sp>
        <p:nvSpPr>
          <p:cNvPr id="3" name="Rectangle 3"/>
          <p:cNvSpPr>
            <a:spLocks noGrp="1"/>
          </p:cNvSpPr>
          <p:nvPr>
            <p:ph type="dt" sz="half" idx="10"/>
          </p:nvPr>
        </p:nvSpPr>
        <p:spPr>
          <a:xfrm>
            <a:off x="228600" y="6477000"/>
            <a:ext cx="1600200" cy="304800"/>
          </a:xfrm>
        </p:spPr>
        <p:txBody>
          <a:bodyPr anchor="ctr"/>
          <a:lstStyle>
            <a:lvl1pPr algn="l" eaLnBrk="1" latinLnBrk="0" hangingPunct="1">
              <a:defRPr kumimoji="0" lang="fr-FR">
                <a:solidFill>
                  <a:srgbClr val="A0A0A0"/>
                </a:solidFill>
              </a:defRPr>
            </a:lvl1pPr>
            <a:extLst/>
          </a:lstStyle>
          <a:p>
            <a:fld id="{5A8D346D-A53F-433C-9D37-45A337EA482C}" type="datetime1">
              <a:rPr kumimoji="0" lang="fr-FR"/>
              <a:pPr/>
              <a:t>01/11/2025</a:t>
            </a:fld>
            <a:endParaRPr kumimoji="0" lang="fr-FR"/>
          </a:p>
        </p:txBody>
      </p:sp>
      <p:sp>
        <p:nvSpPr>
          <p:cNvPr id="4" name="Rectangle 4"/>
          <p:cNvSpPr>
            <a:spLocks noGrp="1"/>
          </p:cNvSpPr>
          <p:nvPr>
            <p:ph type="ftr" sz="quarter" idx="11"/>
          </p:nvPr>
        </p:nvSpPr>
        <p:spPr>
          <a:xfrm>
            <a:off x="2705100" y="6477000"/>
            <a:ext cx="3733800" cy="304800"/>
          </a:xfrm>
        </p:spPr>
        <p:txBody>
          <a:bodyPr/>
          <a:lstStyle>
            <a:lvl1pPr eaLnBrk="1" latinLnBrk="0" hangingPunct="1">
              <a:defRPr kumimoji="0" lang="fr-FR">
                <a:solidFill>
                  <a:schemeClr val="bg1"/>
                </a:solidFill>
              </a:defRPr>
            </a:lvl1pPr>
            <a:extLst/>
          </a:lstStyle>
          <a:p>
            <a:endParaRPr kumimoji="0" lang="fr-FR">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p>
            <a:pPr algn="r"/>
            <a:fld id="{256D3EEF-DE4E-429D-8EC4-DDC531AFF587}" type="slidenum">
              <a:rPr kumimoji="0" lang="fr-FR" sz="1000"/>
              <a:pPr algn="r"/>
              <a:t>‹N°›</a:t>
            </a:fld>
            <a:endParaRPr kumimoji="0" lang="fr-FR"/>
          </a:p>
        </p:txBody>
      </p:sp>
      <p:pic>
        <p:nvPicPr>
          <p:cNvPr id="10" name="Rectangle 9"/>
          <p:cNvPicPr>
            <a:picLocks noChangeAspect="1"/>
          </p:cNvPicPr>
          <p:nvPr/>
        </p:nvPicPr>
        <p:blipFill>
          <a:blip r:embed="rId2" cstate="print">
            <a:duotone>
              <a:schemeClr val="accent4"/>
              <a:srgbClr val="FFFFFF"/>
            </a:duotone>
          </a:blip>
          <a:stretch>
            <a:fillRect/>
          </a:stretch>
        </p:blipFill>
        <p:spPr>
          <a:xfrm>
            <a:off x="7601712" y="6239258"/>
            <a:ext cx="838200" cy="616077"/>
          </a:xfrm>
          <a:prstGeom prst="rect">
            <a:avLst/>
          </a:prstGeom>
          <a:noFill/>
          <a:ln>
            <a:noFill/>
          </a:ln>
        </p:spPr>
      </p:pic>
      <p:sp>
        <p:nvSpPr>
          <p:cNvPr id="11" name="Rectangle 10"/>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re uniquement">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p>
            <a:pPr eaLnBrk="1" latinLnBrk="0" hangingPunct="1"/>
            <a:r>
              <a:rPr kumimoji="0" lang="fr-FR"/>
              <a:t>Cliquez et modifiez le titre</a:t>
            </a:r>
            <a:endParaRPr kumimoji="0"/>
          </a:p>
        </p:txBody>
      </p:sp>
      <p:sp>
        <p:nvSpPr>
          <p:cNvPr id="19"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7" name="Rectangle 7"/>
          <p:cNvSpPr>
            <a:spLocks noGrp="1"/>
          </p:cNvSpPr>
          <p:nvPr>
            <p:ph type="dt" sz="half" idx="14"/>
          </p:nvPr>
        </p:nvSpPr>
        <p:spPr/>
        <p:txBody>
          <a:bodyPr/>
          <a:lstStyle/>
          <a:p>
            <a:pPr algn="r"/>
            <a:fld id="{F7F1F872-C5DE-403B-85F0-1024E6CA1886}" type="datetime1">
              <a:rPr kumimoji="0" lang="fr-FR"/>
              <a:pPr algn="r"/>
              <a:t>01/11/2025</a:t>
            </a:fld>
            <a:endParaRPr kumimoji="0" lang="fr-FR"/>
          </a:p>
        </p:txBody>
      </p:sp>
      <p:sp>
        <p:nvSpPr>
          <p:cNvPr id="8" name="Rectangle 8"/>
          <p:cNvSpPr>
            <a:spLocks noGrp="1"/>
          </p:cNvSpPr>
          <p:nvPr>
            <p:ph type="sldNum" sz="quarter" idx="15"/>
          </p:nvPr>
        </p:nvSpPr>
        <p:spPr/>
        <p:txBody>
          <a:bodyPr/>
          <a:lstStyle/>
          <a:p>
            <a:pPr algn="r"/>
            <a:fld id="{256D3EEF-DE4E-429D-8EC4-DDC531AFF587}" type="slidenum">
              <a:rPr kumimoji="0" lang="fr-FR" sz="1000"/>
              <a:pPr algn="r"/>
              <a:t>‹N°›</a:t>
            </a:fld>
            <a:endParaRPr kumimoji="0" lang="fr-FR"/>
          </a:p>
        </p:txBody>
      </p:sp>
      <p:sp>
        <p:nvSpPr>
          <p:cNvPr id="9" name="Rectangle 9"/>
          <p:cNvSpPr>
            <a:spLocks noGrp="1"/>
          </p:cNvSpPr>
          <p:nvPr>
            <p:ph type="ftr" sz="quarter" idx="16"/>
          </p:nvPr>
        </p:nvSpPr>
        <p:spPr/>
        <p:txBody>
          <a:bodyPr/>
          <a:lstStyle/>
          <a:p>
            <a:endParaRPr kumimoji="0"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pPr eaLnBrk="1" latinLnBrk="0" hangingPunct="1"/>
            <a:r>
              <a:rPr kumimoji="0" lang="fr-FR"/>
              <a:t>Cliquez et modifiez le titre</a:t>
            </a:r>
            <a:endParaRPr kumimoji="0"/>
          </a:p>
        </p:txBody>
      </p:sp>
      <p:sp>
        <p:nvSpPr>
          <p:cNvPr id="6" name="Rectangle 6"/>
          <p:cNvSpPr>
            <a:spLocks noGrp="1"/>
          </p:cNvSpPr>
          <p:nvPr>
            <p:ph type="dt" sz="half" idx="10"/>
          </p:nvPr>
        </p:nvSpPr>
        <p:spPr/>
        <p:txBody>
          <a:bodyPr/>
          <a:lstStyle/>
          <a:p>
            <a:pPr algn="r"/>
            <a:fld id="{73B9D0E9-7F95-4423-9114-95494EF8154E}" type="datetime1">
              <a:rPr kumimoji="0" lang="fr-FR"/>
              <a:pPr algn="r"/>
              <a:t>01/11/2025</a:t>
            </a:fld>
            <a:endParaRPr kumimoji="0" lang="fr-FR"/>
          </a:p>
        </p:txBody>
      </p:sp>
      <p:sp>
        <p:nvSpPr>
          <p:cNvPr id="8" name="Rectangle 8"/>
          <p:cNvSpPr>
            <a:spLocks noGrp="1"/>
          </p:cNvSpPr>
          <p:nvPr>
            <p:ph type="sldNum" sz="quarter" idx="11"/>
          </p:nvPr>
        </p:nvSpPr>
        <p:spPr/>
        <p:txBody>
          <a:bodyPr/>
          <a:lstStyle/>
          <a:p>
            <a:pPr algn="r"/>
            <a:fld id="{256D3EEF-DE4E-429D-8EC4-DDC531AFF587}" type="slidenum">
              <a:rPr kumimoji="0" lang="fr-FR" sz="1000"/>
              <a:pPr algn="r"/>
              <a:t>‹N°›</a:t>
            </a:fld>
            <a:endParaRPr kumimoji="0" lang="fr-FR"/>
          </a:p>
        </p:txBody>
      </p:sp>
      <p:sp>
        <p:nvSpPr>
          <p:cNvPr id="9" name="Rectangle 9"/>
          <p:cNvSpPr>
            <a:spLocks noGrp="1"/>
          </p:cNvSpPr>
          <p:nvPr>
            <p:ph type="ftr" sz="quarter" idx="12"/>
          </p:nvPr>
        </p:nvSpPr>
        <p:spPr/>
        <p:txBody>
          <a:bodyPr/>
          <a:lstStyle/>
          <a:p>
            <a:endParaRPr kumimoji="0"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 pose">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pPr eaLnBrk="1" latinLnBrk="0" hangingPunct="1"/>
            <a:r>
              <a:rPr kumimoji="0" lang="fr-FR"/>
              <a:t>Cliquez et modifiez le titre</a:t>
            </a:r>
            <a:endParaRPr kumimoji="0"/>
          </a:p>
        </p:txBody>
      </p:sp>
      <p:sp>
        <p:nvSpPr>
          <p:cNvPr id="8"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1" name="Rectangle 11"/>
          <p:cNvSpPr>
            <a:spLocks noGrp="1"/>
          </p:cNvSpPr>
          <p:nvPr>
            <p:ph sz="quarter" idx="15"/>
          </p:nvPr>
        </p:nvSpPr>
        <p:spPr>
          <a:xfrm>
            <a:off x="304800" y="609600"/>
            <a:ext cx="8077200" cy="5638800"/>
          </a:xfrm>
        </p:spPr>
        <p:txBody>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a:p>
        </p:txBody>
      </p:sp>
      <p:sp>
        <p:nvSpPr>
          <p:cNvPr id="9" name="Rectangle 9"/>
          <p:cNvSpPr>
            <a:spLocks noGrp="1"/>
          </p:cNvSpPr>
          <p:nvPr>
            <p:ph type="dt" sz="half" idx="16"/>
          </p:nvPr>
        </p:nvSpPr>
        <p:spPr/>
        <p:txBody>
          <a:bodyPr/>
          <a:lstStyle/>
          <a:p>
            <a:pPr algn="r"/>
            <a:fld id="{828FD173-2CB3-4214-8741-970D8D476901}" type="datetime1">
              <a:rPr kumimoji="0" lang="fr-FR"/>
              <a:pPr algn="r"/>
              <a:t>01/11/2025</a:t>
            </a:fld>
            <a:endParaRPr kumimoji="0" lang="fr-FR"/>
          </a:p>
        </p:txBody>
      </p:sp>
      <p:sp>
        <p:nvSpPr>
          <p:cNvPr id="10" name="Rectangle 10"/>
          <p:cNvSpPr>
            <a:spLocks noGrp="1"/>
          </p:cNvSpPr>
          <p:nvPr>
            <p:ph type="sldNum" sz="quarter" idx="17"/>
          </p:nvPr>
        </p:nvSpPr>
        <p:spPr/>
        <p:txBody>
          <a:bodyPr/>
          <a:lstStyle/>
          <a:p>
            <a:pPr algn="r"/>
            <a:fld id="{256D3EEF-DE4E-429D-8EC4-DDC531AFF587}" type="slidenum">
              <a:rPr kumimoji="0" lang="fr-FR" sz="1000"/>
              <a:pPr algn="r"/>
              <a:t>‹N°›</a:t>
            </a:fld>
            <a:endParaRPr kumimoji="0" lang="fr-FR"/>
          </a:p>
        </p:txBody>
      </p:sp>
      <p:sp>
        <p:nvSpPr>
          <p:cNvPr id="12" name="Rectangle 12"/>
          <p:cNvSpPr>
            <a:spLocks noGrp="1"/>
          </p:cNvSpPr>
          <p:nvPr>
            <p:ph type="ftr" sz="quarter" idx="18"/>
          </p:nvPr>
        </p:nvSpPr>
        <p:spPr/>
        <p:txBody>
          <a:bodyPr/>
          <a:lstStyle/>
          <a:p>
            <a:endParaRPr kumimoji="0"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poses">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pPr eaLnBrk="1" latinLnBrk="0" hangingPunct="1"/>
            <a:r>
              <a:rPr kumimoji="0" lang="fr-FR"/>
              <a:t>Cliquez et modifiez le titre</a:t>
            </a:r>
            <a:endParaRPr kumimoji="0"/>
          </a:p>
        </p:txBody>
      </p:sp>
      <p:sp>
        <p:nvSpPr>
          <p:cNvPr id="31"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9" name="Rectangle 11"/>
          <p:cNvSpPr>
            <a:spLocks noGrp="1"/>
          </p:cNvSpPr>
          <p:nvPr>
            <p:ph sz="quarter" idx="15"/>
          </p:nvPr>
        </p:nvSpPr>
        <p:spPr>
          <a:xfrm>
            <a:off x="304800" y="609600"/>
            <a:ext cx="3962400" cy="5638800"/>
          </a:xfrm>
        </p:spPr>
        <p:txBody>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a:p>
        </p:txBody>
      </p:sp>
      <p:sp>
        <p:nvSpPr>
          <p:cNvPr id="14" name="Rectangle 8"/>
          <p:cNvSpPr>
            <a:spLocks noGrp="1"/>
          </p:cNvSpPr>
          <p:nvPr>
            <p:ph type="body" sz="quarter" idx="16" hasCustomPrompt="1"/>
          </p:nvPr>
        </p:nvSpPr>
        <p:spPr>
          <a:xfrm>
            <a:off x="4416552" y="381000"/>
            <a:ext cx="3965448"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5" name="Rectangle 11"/>
          <p:cNvSpPr>
            <a:spLocks noGrp="1"/>
          </p:cNvSpPr>
          <p:nvPr>
            <p:ph sz="quarter" idx="17"/>
          </p:nvPr>
        </p:nvSpPr>
        <p:spPr>
          <a:xfrm>
            <a:off x="4416552" y="609600"/>
            <a:ext cx="3962400" cy="5638800"/>
          </a:xfrm>
        </p:spPr>
        <p:txBody>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a:p>
        </p:txBody>
      </p:sp>
      <p:sp>
        <p:nvSpPr>
          <p:cNvPr id="13" name="Rectangle 13"/>
          <p:cNvSpPr>
            <a:spLocks noGrp="1"/>
          </p:cNvSpPr>
          <p:nvPr>
            <p:ph type="dt" sz="half" idx="18"/>
          </p:nvPr>
        </p:nvSpPr>
        <p:spPr/>
        <p:txBody>
          <a:bodyPr/>
          <a:lstStyle/>
          <a:p>
            <a:pPr algn="r"/>
            <a:fld id="{A1704A40-8D3B-4404-9986-2B5D36474D63}" type="datetime1">
              <a:rPr kumimoji="0" lang="fr-FR"/>
              <a:pPr algn="r"/>
              <a:t>01/11/2025</a:t>
            </a:fld>
            <a:endParaRPr kumimoji="0" lang="fr-FR"/>
          </a:p>
        </p:txBody>
      </p:sp>
      <p:sp>
        <p:nvSpPr>
          <p:cNvPr id="16" name="Rectangle 16"/>
          <p:cNvSpPr>
            <a:spLocks noGrp="1"/>
          </p:cNvSpPr>
          <p:nvPr>
            <p:ph type="sldNum" sz="quarter" idx="19"/>
          </p:nvPr>
        </p:nvSpPr>
        <p:spPr/>
        <p:txBody>
          <a:bodyPr/>
          <a:lstStyle/>
          <a:p>
            <a:pPr algn="r"/>
            <a:fld id="{256D3EEF-DE4E-429D-8EC4-DDC531AFF587}" type="slidenum">
              <a:rPr kumimoji="0" lang="fr-FR" sz="1000"/>
              <a:pPr algn="r"/>
              <a:t>‹N°›</a:t>
            </a:fld>
            <a:endParaRPr kumimoji="0" lang="fr-FR"/>
          </a:p>
        </p:txBody>
      </p:sp>
      <p:sp>
        <p:nvSpPr>
          <p:cNvPr id="17" name="Rectangle 17"/>
          <p:cNvSpPr>
            <a:spLocks noGrp="1"/>
          </p:cNvSpPr>
          <p:nvPr>
            <p:ph type="ftr" sz="quarter" idx="20"/>
          </p:nvPr>
        </p:nvSpPr>
        <p:spPr/>
        <p:txBody>
          <a:bodyPr/>
          <a:lstStyle/>
          <a:p>
            <a:endParaRPr kumimoji="0"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oses : 2 Gauche, 1 Droite">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pPr eaLnBrk="1" latinLnBrk="0" hangingPunct="1"/>
            <a:r>
              <a:rPr kumimoji="0" lang="fr-FR"/>
              <a:t>Cliquez et modifiez le titre</a:t>
            </a:r>
            <a:endParaRPr kumimoji="0"/>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8" name="Rectangle 11"/>
          <p:cNvSpPr>
            <a:spLocks noGrp="1"/>
          </p:cNvSpPr>
          <p:nvPr>
            <p:ph sz="quarter" idx="15"/>
          </p:nvPr>
        </p:nvSpPr>
        <p:spPr>
          <a:xfrm>
            <a:off x="304800" y="609600"/>
            <a:ext cx="3962400" cy="2706624"/>
          </a:xfrm>
        </p:spPr>
        <p:txBody>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7" name="Rectangle 11"/>
          <p:cNvSpPr>
            <a:spLocks noGrp="1"/>
          </p:cNvSpPr>
          <p:nvPr>
            <p:ph sz="quarter" idx="17"/>
          </p:nvPr>
        </p:nvSpPr>
        <p:spPr>
          <a:xfrm>
            <a:off x="301752" y="3547872"/>
            <a:ext cx="3965448" cy="2706624"/>
          </a:xfrm>
        </p:spPr>
        <p:txBody>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21" name="Rectangle 11"/>
          <p:cNvSpPr>
            <a:spLocks noGrp="1"/>
          </p:cNvSpPr>
          <p:nvPr>
            <p:ph sz="quarter" idx="19"/>
          </p:nvPr>
        </p:nvSpPr>
        <p:spPr>
          <a:xfrm>
            <a:off x="4416552" y="609600"/>
            <a:ext cx="3962400" cy="5638800"/>
          </a:xfrm>
        </p:spPr>
        <p:txBody>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a:p>
        </p:txBody>
      </p:sp>
      <p:sp>
        <p:nvSpPr>
          <p:cNvPr id="13" name="Rectangle 13"/>
          <p:cNvSpPr>
            <a:spLocks noGrp="1"/>
          </p:cNvSpPr>
          <p:nvPr>
            <p:ph type="dt" sz="half" idx="20"/>
          </p:nvPr>
        </p:nvSpPr>
        <p:spPr/>
        <p:txBody>
          <a:bodyPr/>
          <a:lstStyle/>
          <a:p>
            <a:pPr algn="r"/>
            <a:fld id="{DE3B91AD-F2C9-43CB-A84C-1D5C130F2509}" type="datetime1">
              <a:rPr kumimoji="0" lang="fr-FR"/>
              <a:pPr algn="r"/>
              <a:t>01/11/2025</a:t>
            </a:fld>
            <a:endParaRPr kumimoji="0" lang="fr-FR"/>
          </a:p>
        </p:txBody>
      </p:sp>
      <p:sp>
        <p:nvSpPr>
          <p:cNvPr id="19" name="Rectangle 19"/>
          <p:cNvSpPr>
            <a:spLocks noGrp="1"/>
          </p:cNvSpPr>
          <p:nvPr>
            <p:ph type="sldNum" sz="quarter" idx="21"/>
          </p:nvPr>
        </p:nvSpPr>
        <p:spPr/>
        <p:txBody>
          <a:bodyPr/>
          <a:lstStyle/>
          <a:p>
            <a:pPr algn="r"/>
            <a:fld id="{256D3EEF-DE4E-429D-8EC4-DDC531AFF587}" type="slidenum">
              <a:rPr kumimoji="0" lang="fr-FR" sz="1000"/>
              <a:pPr algn="r"/>
              <a:t>‹N°›</a:t>
            </a:fld>
            <a:endParaRPr kumimoji="0" lang="fr-FR"/>
          </a:p>
        </p:txBody>
      </p:sp>
      <p:sp>
        <p:nvSpPr>
          <p:cNvPr id="22" name="Rectangle 22"/>
          <p:cNvSpPr>
            <a:spLocks noGrp="1"/>
          </p:cNvSpPr>
          <p:nvPr>
            <p:ph type="ftr" sz="quarter" idx="22"/>
          </p:nvPr>
        </p:nvSpPr>
        <p:spPr/>
        <p:txBody>
          <a:bodyPr/>
          <a:lstStyle/>
          <a:p>
            <a:endParaRPr kumimoji="0"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fr-FR"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p>
            <a:pPr eaLnBrk="1" latinLnBrk="0" hangingPunct="1"/>
            <a:r>
              <a:rPr kumimoji="0" lang="fr-FR"/>
              <a:t>Cliquez et modifiez le titre</a:t>
            </a:r>
            <a:endParaRPr kumimoji="0" lang="en-US"/>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p>
            <a:pPr lvl="0" eaLnBrk="1" latinLnBrk="0" hangingPunct="1"/>
            <a:r>
              <a:rPr kumimoji="0" lang="fr-FR" dirty="0"/>
              <a:t>Cliquez pour modifier les styles du texte du masque</a:t>
            </a:r>
          </a:p>
          <a:p>
            <a:pPr lvl="1" eaLnBrk="1" latinLnBrk="0" hangingPunct="1"/>
            <a:r>
              <a:rPr kumimoji="0" lang="fr-FR" dirty="0"/>
              <a:t>Deuxième niveau</a:t>
            </a:r>
          </a:p>
          <a:p>
            <a:pPr lvl="2" eaLnBrk="1" latinLnBrk="0" hangingPunct="1"/>
            <a:r>
              <a:rPr kumimoji="0" lang="fr-FR" dirty="0"/>
              <a:t>Troisième niveau</a:t>
            </a:r>
          </a:p>
          <a:p>
            <a:pPr lvl="3" eaLnBrk="1" latinLnBrk="0" hangingPunct="1"/>
            <a:r>
              <a:rPr kumimoji="0" lang="fr-FR" dirty="0"/>
              <a:t>Quatrième niveau</a:t>
            </a:r>
          </a:p>
          <a:p>
            <a:pPr lvl="4" eaLnBrk="1" latinLnBrk="0" hangingPunct="1"/>
            <a:r>
              <a:rPr kumimoji="0" lang="fr-FR" dirty="0"/>
              <a:t>Cinquième niveau</a:t>
            </a:r>
            <a:endParaRPr kumimoji="0" lang="en-US" dirty="0"/>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eaLnBrk="1" latinLnBrk="0" hangingPunct="1">
              <a:defRPr kumimoji="0" lang="fr-FR" sz="1000">
                <a:solidFill>
                  <a:schemeClr val="tx1">
                    <a:tint val="65000"/>
                  </a:schemeClr>
                </a:solidFill>
              </a:defRPr>
            </a:lvl1pPr>
            <a:extLst/>
          </a:lstStyle>
          <a:p>
            <a:pPr algn="r"/>
            <a:fld id="{CCD717AA-EA39-47F3-8A0A-15B3575EDB53}" type="datetime1">
              <a:rPr kumimoji="0" lang="fr-FR"/>
              <a:pPr algn="r"/>
              <a:t>01/11/2025</a:t>
            </a:fld>
            <a:endParaRPr kumimoji="0" lang="fr-FR" sz="1000">
              <a:solidFill>
                <a:schemeClr val="tx1">
                  <a:tint val="65000"/>
                </a:schemeClr>
              </a:solidFill>
            </a:endParaRPr>
          </a:p>
        </p:txBody>
      </p:sp>
      <p:sp>
        <p:nvSpPr>
          <p:cNvPr id="6" name="Rectangle 6"/>
          <p:cNvSpPr>
            <a:spLocks noGrp="1"/>
          </p:cNvSpPr>
          <p:nvPr>
            <p:ph type="sldNum" sz="quarter" idx="4"/>
          </p:nvPr>
        </p:nvSpPr>
        <p:spPr>
          <a:xfrm>
            <a:off x="5791200" y="6473952"/>
            <a:ext cx="1371600" cy="304800"/>
          </a:xfrm>
          <a:prstGeom prst="rect">
            <a:avLst/>
          </a:prstGeom>
        </p:spPr>
        <p:txBody>
          <a:bodyPr vert="horz" anchor="ctr"/>
          <a:lstStyle>
            <a:lvl1pPr algn="r" eaLnBrk="1" latinLnBrk="0" hangingPunct="1">
              <a:defRPr kumimoji="0" lang="fr-FR" sz="1000"/>
            </a:lvl1pPr>
            <a:extLst/>
          </a:lstStyle>
          <a:p>
            <a:pPr algn="r"/>
            <a:fld id="{256D3EEF-DE4E-429D-8EC4-DDC531AFF587}" type="slidenum">
              <a:rPr kumimoji="0" lang="fr-FR" sz="1000"/>
              <a:pPr algn="r"/>
              <a:t>‹N°›</a:t>
            </a:fld>
            <a:endParaRPr kumimoji="0" lang="fr-FR" sz="1000"/>
          </a:p>
        </p:txBody>
      </p:sp>
      <p:sp>
        <p:nvSpPr>
          <p:cNvPr id="11" name="Rectangle 10"/>
          <p:cNvSpPr/>
          <p:nvPr/>
        </p:nvSpPr>
        <p:spPr>
          <a:xfrm>
            <a:off x="0" y="0"/>
            <a:ext cx="762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fr-FR"/>
          </a:p>
        </p:txBody>
      </p:sp>
      <p:sp>
        <p:nvSpPr>
          <p:cNvPr id="12" name="Rectangle 12"/>
          <p:cNvSpPr>
            <a:spLocks noGrp="1"/>
          </p:cNvSpPr>
          <p:nvPr>
            <p:ph type="ftr" sz="quarter" idx="3"/>
          </p:nvPr>
        </p:nvSpPr>
        <p:spPr>
          <a:xfrm>
            <a:off x="1600200" y="6477000"/>
            <a:ext cx="4038600" cy="304800"/>
          </a:xfrm>
          <a:prstGeom prst="rect">
            <a:avLst/>
          </a:prstGeom>
        </p:spPr>
        <p:txBody>
          <a:bodyPr vert="horz" anchor="ctr"/>
          <a:lstStyle>
            <a:lvl1pPr algn="ctr" eaLnBrk="1" latinLnBrk="0" hangingPunct="1">
              <a:defRPr kumimoji="0" lang="fr-FR" sz="1000">
                <a:solidFill>
                  <a:sysClr val="windowText" lastClr="000000"/>
                </a:solidFill>
              </a:defRPr>
            </a:lvl1pPr>
            <a:extLst/>
          </a:lstStyle>
          <a:p>
            <a:endParaRPr kumimoji="0" lang="fr-FR" sz="1000" dirty="0">
              <a:solidFill>
                <a:sysClr val="windowText" lastClr="000000"/>
              </a:solidFill>
            </a:endParaRPr>
          </a:p>
        </p:txBody>
      </p:sp>
      <p:pic>
        <p:nvPicPr>
          <p:cNvPr id="5" name="Image 4"/>
          <p:cNvPicPr>
            <a:picLocks noChangeAspect="1"/>
          </p:cNvPicPr>
          <p:nvPr userDrawn="1"/>
        </p:nvPicPr>
        <p:blipFill>
          <a:blip r:embed="rId19"/>
          <a:stretch>
            <a:fillRect/>
          </a:stretch>
        </p:blipFill>
        <p:spPr>
          <a:xfrm>
            <a:off x="7239000" y="6400800"/>
            <a:ext cx="1066800" cy="35958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51" r:id="rId4"/>
    <p:sldLayoutId id="2147483652" r:id="rId5"/>
    <p:sldLayoutId id="2147483653" r:id="rId6"/>
    <p:sldLayoutId id="2147483654" r:id="rId7"/>
    <p:sldLayoutId id="2147483655" r:id="rId8"/>
    <p:sldLayoutId id="2147483656" r:id="rId9"/>
    <p:sldLayoutId id="2147483657" r:id="rId10"/>
    <p:sldLayoutId id="2147483663" r:id="rId11"/>
    <p:sldLayoutId id="2147483658" r:id="rId12"/>
    <p:sldLayoutId id="2147483659" r:id="rId13"/>
    <p:sldLayoutId id="2147483660" r:id="rId14"/>
    <p:sldLayoutId id="2147483661" r:id="rId15"/>
    <p:sldLayoutId id="2147483662" r:id="rId16"/>
    <p:sldLayoutId id="2147483664" r:id="rId17"/>
  </p:sldLayoutIdLst>
  <p:hf sldNum="0" hdr="0" ftr="0" dt="0"/>
  <p:txStyles>
    <p:titleStyle>
      <a:lvl1pPr algn="l" rtl="0" eaLnBrk="1" latinLnBrk="0" hangingPunct="1">
        <a:spcBef>
          <a:spcPct val="0"/>
        </a:spcBef>
        <a:buNone/>
        <a:defRPr kumimoji="0" lang="fr-FR"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kumimoji="0" lang="fr-FR" sz="1100">
          <a:solidFill>
            <a:schemeClr val="tx1"/>
          </a:solidFill>
          <a:latin typeface="+mn-lt"/>
          <a:ea typeface="+mn-ea"/>
          <a:cs typeface="+mn-cs"/>
        </a:defRPr>
      </a:lvl1pPr>
      <a:lvl2pPr marL="742950" indent="-285750" algn="l" rtl="0" eaLnBrk="1" latinLnBrk="0" hangingPunct="1">
        <a:spcBef>
          <a:spcPct val="20000"/>
        </a:spcBef>
        <a:buFontTx/>
        <a:buNone/>
        <a:defRPr kumimoji="0" lang="fr-FR" sz="1100">
          <a:solidFill>
            <a:schemeClr val="tx1"/>
          </a:solidFill>
          <a:latin typeface="+mn-lt"/>
          <a:ea typeface="+mn-ea"/>
          <a:cs typeface="+mn-cs"/>
        </a:defRPr>
      </a:lvl2pPr>
      <a:lvl3pPr marL="1143000" indent="-228600" algn="l" rtl="0" eaLnBrk="1" latinLnBrk="0" hangingPunct="1">
        <a:spcBef>
          <a:spcPct val="20000"/>
        </a:spcBef>
        <a:buFontTx/>
        <a:buNone/>
        <a:defRPr kumimoji="0" lang="fr-FR" sz="1100">
          <a:solidFill>
            <a:schemeClr val="tx1"/>
          </a:solidFill>
          <a:latin typeface="+mn-lt"/>
          <a:ea typeface="+mn-ea"/>
          <a:cs typeface="+mn-cs"/>
        </a:defRPr>
      </a:lvl3pPr>
      <a:lvl4pPr marL="1600200" indent="-228600" algn="l" rtl="0" eaLnBrk="1" latinLnBrk="0" hangingPunct="1">
        <a:spcBef>
          <a:spcPct val="20000"/>
        </a:spcBef>
        <a:buFontTx/>
        <a:buNone/>
        <a:defRPr kumimoji="0" lang="fr-FR" sz="1100">
          <a:solidFill>
            <a:schemeClr val="tx1"/>
          </a:solidFill>
          <a:latin typeface="+mn-lt"/>
          <a:ea typeface="+mn-ea"/>
          <a:cs typeface="+mn-cs"/>
        </a:defRPr>
      </a:lvl4pPr>
      <a:lvl5pPr marL="2057400" indent="-228600" algn="l" rtl="0" eaLnBrk="1" latinLnBrk="0" hangingPunct="1">
        <a:spcBef>
          <a:spcPct val="20000"/>
        </a:spcBef>
        <a:buFontTx/>
        <a:buNone/>
        <a:defRPr kumimoji="0" lang="fr-FR" sz="1100">
          <a:solidFill>
            <a:schemeClr val="tx1"/>
          </a:solidFill>
          <a:latin typeface="+mn-lt"/>
          <a:ea typeface="+mn-ea"/>
          <a:cs typeface="+mn-cs"/>
        </a:defRPr>
      </a:lvl5pPr>
      <a:lvl6pPr marL="2514600" indent="-228600" algn="l" rtl="0" eaLnBrk="1" latinLnBrk="0" hangingPunct="1">
        <a:spcBef>
          <a:spcPct val="20000"/>
        </a:spcBef>
        <a:buChar char="•"/>
        <a:defRPr kumimoji="0" lang="fr-FR" sz="2000">
          <a:solidFill>
            <a:schemeClr val="tx1"/>
          </a:solidFill>
          <a:latin typeface="+mn-lt"/>
          <a:ea typeface="+mn-ea"/>
          <a:cs typeface="+mn-cs"/>
        </a:defRPr>
      </a:lvl6pPr>
      <a:lvl7pPr marL="2971800" indent="-228600" algn="l" rtl="0" eaLnBrk="1" latinLnBrk="0" hangingPunct="1">
        <a:spcBef>
          <a:spcPct val="20000"/>
        </a:spcBef>
        <a:buChar char="•"/>
        <a:defRPr kumimoji="0" lang="fr-FR" sz="2000">
          <a:solidFill>
            <a:schemeClr val="tx1"/>
          </a:solidFill>
          <a:latin typeface="+mn-lt"/>
          <a:ea typeface="+mn-ea"/>
          <a:cs typeface="+mn-cs"/>
        </a:defRPr>
      </a:lvl7pPr>
      <a:lvl8pPr marL="3429000" indent="-228600" algn="l" rtl="0" eaLnBrk="1" latinLnBrk="0" hangingPunct="1">
        <a:spcBef>
          <a:spcPct val="20000"/>
        </a:spcBef>
        <a:buChar char="•"/>
        <a:defRPr kumimoji="0" lang="fr-FR" sz="2000">
          <a:solidFill>
            <a:schemeClr val="tx1"/>
          </a:solidFill>
          <a:latin typeface="+mn-lt"/>
          <a:ea typeface="+mn-ea"/>
          <a:cs typeface="+mn-cs"/>
        </a:defRPr>
      </a:lvl8pPr>
      <a:lvl9pPr marL="3886200" indent="-228600" algn="l" rtl="0" eaLnBrk="1" latinLnBrk="0" hangingPunct="1">
        <a:spcBef>
          <a:spcPct val="20000"/>
        </a:spcBef>
        <a:buChar char="•"/>
        <a:defRPr kumimoji="0" lang="fr-FR" sz="2000">
          <a:solidFill>
            <a:schemeClr val="tx1"/>
          </a:solidFill>
          <a:latin typeface="+mn-lt"/>
          <a:ea typeface="+mn-ea"/>
          <a:cs typeface="+mn-cs"/>
        </a:defRPr>
      </a:lvl9pPr>
      <a:extLst/>
    </p:bodyStyle>
    <p:otherStyle>
      <a:lvl1pPr marL="0" algn="l" rtl="0" eaLnBrk="1" latinLnBrk="0" hangingPunct="1">
        <a:defRPr kumimoji="0" lang="fr-FR">
          <a:solidFill>
            <a:schemeClr val="tx1"/>
          </a:solidFill>
          <a:latin typeface="+mn-lt"/>
          <a:ea typeface="+mn-ea"/>
          <a:cs typeface="+mn-cs"/>
        </a:defRPr>
      </a:lvl1pPr>
      <a:lvl2pPr marL="457200" algn="l" rtl="0" eaLnBrk="1" latinLnBrk="0" hangingPunct="1">
        <a:defRPr kumimoji="0" lang="fr-FR">
          <a:solidFill>
            <a:schemeClr val="tx1"/>
          </a:solidFill>
          <a:latin typeface="+mn-lt"/>
          <a:ea typeface="+mn-ea"/>
          <a:cs typeface="+mn-cs"/>
        </a:defRPr>
      </a:lvl2pPr>
      <a:lvl3pPr marL="914400" algn="l" rtl="0" eaLnBrk="1" latinLnBrk="0" hangingPunct="1">
        <a:defRPr kumimoji="0" lang="fr-FR">
          <a:solidFill>
            <a:schemeClr val="tx1"/>
          </a:solidFill>
          <a:latin typeface="+mn-lt"/>
          <a:ea typeface="+mn-ea"/>
          <a:cs typeface="+mn-cs"/>
        </a:defRPr>
      </a:lvl3pPr>
      <a:lvl4pPr marL="1371600" algn="l" rtl="0" eaLnBrk="1" latinLnBrk="0" hangingPunct="1">
        <a:defRPr kumimoji="0" lang="fr-FR">
          <a:solidFill>
            <a:schemeClr val="tx1"/>
          </a:solidFill>
          <a:latin typeface="+mn-lt"/>
          <a:ea typeface="+mn-ea"/>
          <a:cs typeface="+mn-cs"/>
        </a:defRPr>
      </a:lvl4pPr>
      <a:lvl5pPr marL="1828800" algn="l" rtl="0" eaLnBrk="1" latinLnBrk="0" hangingPunct="1">
        <a:defRPr kumimoji="0" lang="fr-FR">
          <a:solidFill>
            <a:schemeClr val="tx1"/>
          </a:solidFill>
          <a:latin typeface="+mn-lt"/>
          <a:ea typeface="+mn-ea"/>
          <a:cs typeface="+mn-cs"/>
        </a:defRPr>
      </a:lvl5pPr>
      <a:lvl6pPr marL="2286000" algn="l" rtl="0" eaLnBrk="1" latinLnBrk="0" hangingPunct="1">
        <a:defRPr kumimoji="0" lang="fr-FR">
          <a:solidFill>
            <a:schemeClr val="tx1"/>
          </a:solidFill>
          <a:latin typeface="+mn-lt"/>
          <a:ea typeface="+mn-ea"/>
          <a:cs typeface="+mn-cs"/>
        </a:defRPr>
      </a:lvl6pPr>
      <a:lvl7pPr marL="2743200" algn="l" rtl="0" eaLnBrk="1" latinLnBrk="0" hangingPunct="1">
        <a:defRPr kumimoji="0" lang="fr-FR">
          <a:solidFill>
            <a:schemeClr val="tx1"/>
          </a:solidFill>
          <a:latin typeface="+mn-lt"/>
          <a:ea typeface="+mn-ea"/>
          <a:cs typeface="+mn-cs"/>
        </a:defRPr>
      </a:lvl7pPr>
      <a:lvl8pPr marL="3200400" algn="l" rtl="0" eaLnBrk="1" latinLnBrk="0" hangingPunct="1">
        <a:defRPr kumimoji="0" lang="fr-FR">
          <a:solidFill>
            <a:schemeClr val="tx1"/>
          </a:solidFill>
          <a:latin typeface="+mn-lt"/>
          <a:ea typeface="+mn-ea"/>
          <a:cs typeface="+mn-cs"/>
        </a:defRPr>
      </a:lvl8pPr>
      <a:lvl9pPr marL="3657600" algn="l" rtl="0" eaLnBrk="1" latinLnBrk="0" hangingPunct="1">
        <a:defRPr kumimoji="0" lang="fr-F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8307287" y="6308839"/>
            <a:ext cx="184731" cy="369332"/>
          </a:xfrm>
          <a:prstGeom prst="rect">
            <a:avLst/>
          </a:prstGeom>
          <a:noFill/>
        </p:spPr>
        <p:txBody>
          <a:bodyPr wrap="none" rtlCol="0">
            <a:spAutoFit/>
          </a:bodyPr>
          <a:lstStyle/>
          <a:p>
            <a:endParaRPr lang="fr-FR" dirty="0"/>
          </a:p>
        </p:txBody>
      </p:sp>
      <p:sp>
        <p:nvSpPr>
          <p:cNvPr id="62" name="Titre 61"/>
          <p:cNvSpPr>
            <a:spLocks noGrp="1"/>
          </p:cNvSpPr>
          <p:nvPr>
            <p:ph type="title"/>
          </p:nvPr>
        </p:nvSpPr>
        <p:spPr/>
        <p:txBody>
          <a:bodyPr>
            <a:normAutofit fontScale="90000"/>
          </a:bodyPr>
          <a:lstStyle/>
          <a:p>
            <a:r>
              <a:rPr lang="fr-FR" dirty="0"/>
              <a:t/>
            </a:r>
            <a:br>
              <a:rPr lang="fr-FR" dirty="0"/>
            </a:br>
            <a:endParaRPr lang="fr-FR" dirty="0"/>
          </a:p>
        </p:txBody>
      </p:sp>
      <p:sp>
        <p:nvSpPr>
          <p:cNvPr id="5" name="Espace réservé du texte 4"/>
          <p:cNvSpPr>
            <a:spLocks noGrp="1"/>
          </p:cNvSpPr>
          <p:nvPr>
            <p:ph type="body" sz="quarter" idx="13"/>
          </p:nvPr>
        </p:nvSpPr>
        <p:spPr>
          <a:xfrm>
            <a:off x="332315" y="1828800"/>
            <a:ext cx="8077200" cy="2971800"/>
          </a:xfrm>
        </p:spPr>
        <p:txBody>
          <a:bodyPr>
            <a:normAutofit/>
          </a:bodyPr>
          <a:lstStyle/>
          <a:p>
            <a:pPr algn="ctr"/>
            <a:endParaRPr lang="fr-FR" sz="2800" dirty="0"/>
          </a:p>
          <a:p>
            <a:pPr algn="ctr"/>
            <a:endParaRPr lang="fr-FR" sz="2800" dirty="0"/>
          </a:p>
          <a:p>
            <a:pPr algn="ctr"/>
            <a:r>
              <a:rPr lang="fr-FR" sz="2800" dirty="0">
                <a:solidFill>
                  <a:schemeClr val="accent6">
                    <a:lumMod val="25000"/>
                  </a:schemeClr>
                </a:solidFill>
              </a:rPr>
              <a:t>ASSEMBLEE GENERALE ORDINAIRE APSD </a:t>
            </a:r>
          </a:p>
          <a:p>
            <a:pPr algn="ctr"/>
            <a:r>
              <a:rPr lang="fr-FR" sz="2800" dirty="0">
                <a:solidFill>
                  <a:schemeClr val="accent6">
                    <a:lumMod val="25000"/>
                  </a:schemeClr>
                </a:solidFill>
              </a:rPr>
              <a:t>13 octobre 2025</a:t>
            </a:r>
          </a:p>
          <a:p>
            <a:pPr algn="ctr"/>
            <a:endParaRPr lang="fr-FR" sz="2000" dirty="0">
              <a:solidFill>
                <a:schemeClr val="accent6">
                  <a:lumMod val="2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endParaRPr lang="fr-FR"/>
          </a:p>
        </p:txBody>
      </p:sp>
      <p:sp>
        <p:nvSpPr>
          <p:cNvPr id="4" name="Espace réservé du texte 11"/>
          <p:cNvSpPr>
            <a:spLocks noGrp="1"/>
          </p:cNvSpPr>
          <p:nvPr>
            <p:ph type="body" sz="quarter" idx="13"/>
          </p:nvPr>
        </p:nvSpPr>
        <p:spPr>
          <a:xfrm>
            <a:off x="304800" y="381000"/>
            <a:ext cx="8077200" cy="457200"/>
          </a:xfrm>
        </p:spPr>
        <p:txBody>
          <a:bodyPr>
            <a:noAutofit/>
          </a:bodyPr>
          <a:lstStyle/>
          <a:p>
            <a:r>
              <a:rPr lang="fr-FR" sz="1600" dirty="0">
                <a:solidFill>
                  <a:schemeClr val="tx1"/>
                </a:solidFill>
              </a:rPr>
              <a:t>B- RAPPORT D’ACTIVITES</a:t>
            </a:r>
          </a:p>
        </p:txBody>
      </p:sp>
      <p:sp>
        <p:nvSpPr>
          <p:cNvPr id="5" name="Rectangle 4"/>
          <p:cNvSpPr/>
          <p:nvPr/>
        </p:nvSpPr>
        <p:spPr>
          <a:xfrm>
            <a:off x="304800" y="914403"/>
            <a:ext cx="8001000" cy="3970318"/>
          </a:xfrm>
          <a:prstGeom prst="rect">
            <a:avLst/>
          </a:prstGeom>
        </p:spPr>
        <p:txBody>
          <a:bodyPr wrap="square">
            <a:spAutoFit/>
          </a:bodyPr>
          <a:lstStyle/>
          <a:p>
            <a:r>
              <a:rPr lang="fr-FR" dirty="0"/>
              <a:t>Depuis 2024 le nombre d’adhérents augmente et oscille autour de 2400 à ce jour. Il faut toutefois noter que la part des retraités est en baisse probablement à la suite de l’augmentation de la cotisation en 2025 qui est passée à 50€.</a:t>
            </a:r>
          </a:p>
          <a:p>
            <a:r>
              <a:rPr lang="fr-FR" dirty="0"/>
              <a:t>En 2023 il y avait 538 retraités</a:t>
            </a:r>
          </a:p>
          <a:p>
            <a:r>
              <a:rPr lang="fr-FR" dirty="0"/>
              <a:t>En 2024 il y avait 570 retraités</a:t>
            </a:r>
          </a:p>
          <a:p>
            <a:r>
              <a:rPr lang="fr-FR" dirty="0"/>
              <a:t>En 2025,  à ce jour le nombre de retraités s’élève à 494 retraités.</a:t>
            </a:r>
          </a:p>
          <a:p>
            <a:r>
              <a:rPr lang="fr-FR" dirty="0"/>
              <a:t> </a:t>
            </a:r>
          </a:p>
          <a:p>
            <a:r>
              <a:rPr lang="fr-FR" dirty="0"/>
              <a:t>Les ressources de l’association se répartissent ainsi :</a:t>
            </a:r>
          </a:p>
          <a:p>
            <a:pPr lvl="0"/>
            <a:r>
              <a:rPr lang="fr-FR" dirty="0"/>
              <a:t>Adhérer au CNAS 78%  </a:t>
            </a:r>
          </a:p>
          <a:p>
            <a:pPr lvl="0"/>
            <a:r>
              <a:rPr lang="fr-FR" dirty="0"/>
              <a:t>Réaliser des activités 13%</a:t>
            </a:r>
          </a:p>
          <a:p>
            <a:pPr lvl="0"/>
            <a:r>
              <a:rPr lang="fr-FR" dirty="0"/>
              <a:t>Frais de fonctionnement 9% </a:t>
            </a:r>
          </a:p>
          <a:p>
            <a:endParaRPr lang="fr-FR" dirty="0" smtClean="0"/>
          </a:p>
          <a:p>
            <a:r>
              <a:rPr lang="fr-FR" dirty="0" smtClean="0"/>
              <a:t>Nous </a:t>
            </a:r>
            <a:r>
              <a:rPr lang="fr-FR" dirty="0"/>
              <a:t>avons réalisé 40 activités différentes </a:t>
            </a:r>
            <a:r>
              <a:rPr lang="fr-FR" dirty="0" smtClean="0"/>
              <a:t>pour 2571 adhérents au </a:t>
            </a:r>
            <a:r>
              <a:rPr lang="fr-FR" dirty="0"/>
              <a:t>cours de l’année 2024.</a:t>
            </a:r>
          </a:p>
        </p:txBody>
      </p:sp>
    </p:spTree>
    <p:extLst>
      <p:ext uri="{BB962C8B-B14F-4D97-AF65-F5344CB8AC3E}">
        <p14:creationId xmlns:p14="http://schemas.microsoft.com/office/powerpoint/2010/main" val="4271089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dirty="0"/>
              <a:t>V - RAPPORT D’ACTIVITES</a:t>
            </a:r>
          </a:p>
        </p:txBody>
      </p:sp>
      <p:sp>
        <p:nvSpPr>
          <p:cNvPr id="3" name="Espace réservé du texte 2"/>
          <p:cNvSpPr>
            <a:spLocks noGrp="1"/>
          </p:cNvSpPr>
          <p:nvPr>
            <p:ph type="body" sz="quarter" idx="13"/>
          </p:nvPr>
        </p:nvSpPr>
        <p:spPr>
          <a:xfrm>
            <a:off x="304800" y="381000"/>
            <a:ext cx="8077200" cy="381000"/>
          </a:xfrm>
        </p:spPr>
        <p:txBody>
          <a:bodyPr>
            <a:normAutofit/>
          </a:bodyPr>
          <a:lstStyle/>
          <a:p>
            <a:r>
              <a:rPr lang="fr-FR" sz="1600" dirty="0">
                <a:solidFill>
                  <a:schemeClr val="tx1"/>
                </a:solidFill>
              </a:rPr>
              <a:t>1) A QUOI SERVENT LES RESSOURCES DE L’ASSOCIATION ?</a:t>
            </a:r>
          </a:p>
        </p:txBody>
      </p:sp>
      <p:graphicFrame>
        <p:nvGraphicFramePr>
          <p:cNvPr id="6" name="Graphique 5"/>
          <p:cNvGraphicFramePr/>
          <p:nvPr>
            <p:extLst>
              <p:ext uri="{D42A27DB-BD31-4B8C-83A1-F6EECF244321}">
                <p14:modId xmlns:p14="http://schemas.microsoft.com/office/powerpoint/2010/main" val="1715472299"/>
              </p:ext>
            </p:extLst>
          </p:nvPr>
        </p:nvGraphicFramePr>
        <p:xfrm>
          <a:off x="685800" y="990600"/>
          <a:ext cx="7239000" cy="5105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2529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10600" y="381000"/>
            <a:ext cx="533400" cy="5867400"/>
          </a:xfrm>
        </p:spPr>
        <p:txBody>
          <a:bodyPr>
            <a:normAutofit/>
          </a:bodyPr>
          <a:lstStyle/>
          <a:p>
            <a:r>
              <a:rPr lang="fr-FR" sz="1800" dirty="0"/>
              <a:t>V - RAPPORT D’ACTIVITES</a:t>
            </a:r>
          </a:p>
        </p:txBody>
      </p:sp>
      <p:sp>
        <p:nvSpPr>
          <p:cNvPr id="3" name="Espace réservé du texte 2"/>
          <p:cNvSpPr>
            <a:spLocks noGrp="1"/>
          </p:cNvSpPr>
          <p:nvPr>
            <p:ph type="body" sz="quarter" idx="13"/>
          </p:nvPr>
        </p:nvSpPr>
        <p:spPr>
          <a:xfrm>
            <a:off x="304800" y="381000"/>
            <a:ext cx="8077200" cy="381000"/>
          </a:xfrm>
        </p:spPr>
        <p:txBody>
          <a:bodyPr>
            <a:normAutofit/>
          </a:bodyPr>
          <a:lstStyle/>
          <a:p>
            <a:r>
              <a:rPr lang="fr-FR" sz="1600" dirty="0">
                <a:solidFill>
                  <a:schemeClr val="tx1"/>
                </a:solidFill>
              </a:rPr>
              <a:t>1) A QUOI SERVENT LES RESSOURCES DE L’ASSOCIATION?</a:t>
            </a:r>
          </a:p>
        </p:txBody>
      </p:sp>
      <p:sp>
        <p:nvSpPr>
          <p:cNvPr id="7" name="ZoneTexte 6"/>
          <p:cNvSpPr txBox="1"/>
          <p:nvPr/>
        </p:nvSpPr>
        <p:spPr>
          <a:xfrm>
            <a:off x="376311" y="990600"/>
            <a:ext cx="8229600" cy="5724644"/>
          </a:xfrm>
          <a:prstGeom prst="rect">
            <a:avLst/>
          </a:prstGeom>
          <a:noFill/>
        </p:spPr>
        <p:txBody>
          <a:bodyPr wrap="square" rtlCol="0">
            <a:spAutoFit/>
          </a:bodyPr>
          <a:lstStyle/>
          <a:p>
            <a:r>
              <a:rPr lang="fr-FR" dirty="0"/>
              <a:t>Le nombre d’adhérent à l’APSD en 2024 est de 2471 adhérents (dont 570 retraités). </a:t>
            </a:r>
          </a:p>
          <a:p>
            <a:r>
              <a:rPr lang="fr-FR" dirty="0"/>
              <a:t>Nous sommes le bénéficiaire le plus important du CNAS de la Sarthe.</a:t>
            </a:r>
            <a:endParaRPr lang="is-IS" dirty="0"/>
          </a:p>
          <a:p>
            <a:r>
              <a:rPr lang="is-IS" dirty="0"/>
              <a:t/>
            </a:r>
            <a:br>
              <a:rPr lang="is-IS" dirty="0"/>
            </a:br>
            <a:r>
              <a:rPr lang="is-IS" dirty="0"/>
              <a:t>	</a:t>
            </a:r>
            <a:r>
              <a:rPr lang="is-IS" sz="2400" dirty="0"/>
              <a:t>Cotisation 2023 = 212 € Actif / 137,80 € retraité</a:t>
            </a:r>
            <a:r>
              <a:rPr lang="is-IS" dirty="0"/>
              <a:t/>
            </a:r>
            <a:br>
              <a:rPr lang="is-IS" dirty="0"/>
            </a:br>
            <a:r>
              <a:rPr lang="is-IS" dirty="0"/>
              <a:t>	</a:t>
            </a:r>
            <a:r>
              <a:rPr lang="is-IS" sz="2400" dirty="0"/>
              <a:t>Cotisation 2024 = 217 € Actif / 141 € retraité</a:t>
            </a:r>
          </a:p>
          <a:p>
            <a:r>
              <a:rPr lang="is-IS" sz="2400" dirty="0"/>
              <a:t>	Cotisation 2025 = 222 € Actif / 144 € retraité</a:t>
            </a:r>
          </a:p>
          <a:p>
            <a:endParaRPr lang="is-IS" sz="2400" dirty="0" smtClean="0"/>
          </a:p>
          <a:p>
            <a:r>
              <a:rPr lang="is-IS" sz="2400" dirty="0"/>
              <a:t>	</a:t>
            </a:r>
            <a:r>
              <a:rPr lang="is-IS" sz="2400" dirty="0">
                <a:solidFill>
                  <a:srgbClr val="FF0000"/>
                </a:solidFill>
              </a:rPr>
              <a:t>Cotisation 2026 = ??? Peut être + 2 </a:t>
            </a:r>
            <a:r>
              <a:rPr lang="is-IS" sz="2400" dirty="0" smtClean="0">
                <a:solidFill>
                  <a:srgbClr val="FF0000"/>
                </a:solidFill>
              </a:rPr>
              <a:t>%</a:t>
            </a:r>
          </a:p>
          <a:p>
            <a:endParaRPr lang="is-IS" sz="2400" dirty="0">
              <a:solidFill>
                <a:srgbClr val="FF0000"/>
              </a:solidFill>
            </a:endParaRPr>
          </a:p>
          <a:p>
            <a:r>
              <a:rPr lang="fr-FR" dirty="0"/>
              <a:t>L’APSD est la plus importante collectivité territoriale de la Sarthe adhérente au CNAS.</a:t>
            </a:r>
          </a:p>
          <a:p>
            <a:r>
              <a:rPr lang="fr-FR" b="1" dirty="0"/>
              <a:t> </a:t>
            </a:r>
            <a:endParaRPr lang="fr-FR" dirty="0"/>
          </a:p>
          <a:p>
            <a:pPr lvl="0"/>
            <a:r>
              <a:rPr lang="fr-FR" dirty="0"/>
              <a:t>2037 adhérents de l’APSD ont bénéficié des prestations CNAS en 2024 ce qui représente 14330 prestations soit 830 782€ reversés (+ 6,64% pour les prestations en 2024 par rapport à 2023), soit un taux de retour très positif de 172%.</a:t>
            </a:r>
          </a:p>
          <a:p>
            <a:r>
              <a:rPr lang="is-IS" sz="2400" dirty="0"/>
              <a:t/>
            </a:r>
            <a:br>
              <a:rPr lang="is-IS" sz="2400" dirty="0"/>
            </a:br>
            <a:r>
              <a:rPr lang="is-IS" dirty="0">
                <a:solidFill>
                  <a:srgbClr val="FF0000"/>
                </a:solidFill>
              </a:rPr>
              <a:t/>
            </a:r>
            <a:br>
              <a:rPr lang="is-IS" dirty="0">
                <a:solidFill>
                  <a:srgbClr val="FF0000"/>
                </a:solidFill>
              </a:rPr>
            </a:br>
            <a:endParaRPr lang="is-IS" dirty="0"/>
          </a:p>
          <a:p>
            <a:pPr lvl="0" algn="ctr"/>
            <a:endParaRPr lang="is-IS" dirty="0"/>
          </a:p>
        </p:txBody>
      </p:sp>
    </p:spTree>
    <p:extLst>
      <p:ext uri="{BB962C8B-B14F-4D97-AF65-F5344CB8AC3E}">
        <p14:creationId xmlns:p14="http://schemas.microsoft.com/office/powerpoint/2010/main" val="275962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DE8EF55-5A30-22F7-CF0D-62766AC3CD84}"/>
              </a:ext>
            </a:extLst>
          </p:cNvPr>
          <p:cNvSpPr>
            <a:spLocks noGrp="1"/>
          </p:cNvSpPr>
          <p:nvPr>
            <p:ph type="title"/>
          </p:nvPr>
        </p:nvSpPr>
        <p:spPr/>
        <p:txBody>
          <a:bodyPr>
            <a:normAutofit fontScale="90000"/>
          </a:bodyPr>
          <a:lstStyle/>
          <a:p>
            <a:endParaRPr lang="fr-FR"/>
          </a:p>
        </p:txBody>
      </p:sp>
      <p:sp>
        <p:nvSpPr>
          <p:cNvPr id="3" name="Espace réservé du texte 2">
            <a:extLst>
              <a:ext uri="{FF2B5EF4-FFF2-40B4-BE49-F238E27FC236}">
                <a16:creationId xmlns:a16="http://schemas.microsoft.com/office/drawing/2014/main" xmlns="" id="{043598FB-F603-0D1E-F64C-75CEAB6AA529}"/>
              </a:ext>
            </a:extLst>
          </p:cNvPr>
          <p:cNvSpPr>
            <a:spLocks noGrp="1"/>
          </p:cNvSpPr>
          <p:nvPr>
            <p:ph type="body" sz="quarter" idx="13"/>
          </p:nvPr>
        </p:nvSpPr>
        <p:spPr>
          <a:xfrm>
            <a:off x="304800" y="381000"/>
            <a:ext cx="8077200" cy="381000"/>
          </a:xfrm>
        </p:spPr>
        <p:txBody>
          <a:bodyPr>
            <a:normAutofit/>
          </a:bodyPr>
          <a:lstStyle/>
          <a:p>
            <a:r>
              <a:rPr lang="fr-FR" sz="1600" dirty="0">
                <a:solidFill>
                  <a:schemeClr val="tx1"/>
                </a:solidFill>
              </a:rPr>
              <a:t>2) BILAN D’ACTIVITE CNAS 2024</a:t>
            </a:r>
          </a:p>
          <a:p>
            <a:endParaRPr lang="fr-FR" dirty="0"/>
          </a:p>
        </p:txBody>
      </p:sp>
      <p:pic>
        <p:nvPicPr>
          <p:cNvPr id="5" name="Image 4">
            <a:extLst>
              <a:ext uri="{FF2B5EF4-FFF2-40B4-BE49-F238E27FC236}">
                <a16:creationId xmlns:a16="http://schemas.microsoft.com/office/drawing/2014/main" xmlns="" id="{C2A615D7-01D7-DD0A-3539-7F6DF58A4DF4}"/>
              </a:ext>
            </a:extLst>
          </p:cNvPr>
          <p:cNvPicPr>
            <a:picLocks noChangeAspect="1"/>
          </p:cNvPicPr>
          <p:nvPr/>
        </p:nvPicPr>
        <p:blipFill>
          <a:blip r:embed="rId2"/>
          <a:stretch>
            <a:fillRect/>
          </a:stretch>
        </p:blipFill>
        <p:spPr>
          <a:xfrm>
            <a:off x="197856" y="1600202"/>
            <a:ext cx="8269871" cy="3428999"/>
          </a:xfrm>
          <a:prstGeom prst="rect">
            <a:avLst/>
          </a:prstGeom>
        </p:spPr>
      </p:pic>
      <p:pic>
        <p:nvPicPr>
          <p:cNvPr id="7" name="Image 6">
            <a:extLst>
              <a:ext uri="{FF2B5EF4-FFF2-40B4-BE49-F238E27FC236}">
                <a16:creationId xmlns:a16="http://schemas.microsoft.com/office/drawing/2014/main" xmlns="" id="{9ABFF5EF-21B2-596A-CA7D-9CCC034DFA4B}"/>
              </a:ext>
            </a:extLst>
          </p:cNvPr>
          <p:cNvPicPr>
            <a:picLocks noChangeAspect="1"/>
          </p:cNvPicPr>
          <p:nvPr/>
        </p:nvPicPr>
        <p:blipFill>
          <a:blip r:embed="rId3"/>
          <a:stretch>
            <a:fillRect/>
          </a:stretch>
        </p:blipFill>
        <p:spPr>
          <a:xfrm>
            <a:off x="609602" y="1019175"/>
            <a:ext cx="876300" cy="323850"/>
          </a:xfrm>
          <a:prstGeom prst="rect">
            <a:avLst/>
          </a:prstGeom>
        </p:spPr>
      </p:pic>
      <p:pic>
        <p:nvPicPr>
          <p:cNvPr id="9" name="Image 8">
            <a:extLst>
              <a:ext uri="{FF2B5EF4-FFF2-40B4-BE49-F238E27FC236}">
                <a16:creationId xmlns:a16="http://schemas.microsoft.com/office/drawing/2014/main" xmlns="" id="{53552187-8DD2-F42C-0572-1D9420153D49}"/>
              </a:ext>
            </a:extLst>
          </p:cNvPr>
          <p:cNvPicPr>
            <a:picLocks noChangeAspect="1"/>
          </p:cNvPicPr>
          <p:nvPr/>
        </p:nvPicPr>
        <p:blipFill>
          <a:blip r:embed="rId4"/>
          <a:stretch>
            <a:fillRect/>
          </a:stretch>
        </p:blipFill>
        <p:spPr>
          <a:xfrm>
            <a:off x="1485901" y="990600"/>
            <a:ext cx="2047875" cy="381000"/>
          </a:xfrm>
          <a:prstGeom prst="rect">
            <a:avLst/>
          </a:prstGeom>
        </p:spPr>
      </p:pic>
    </p:spTree>
    <p:extLst>
      <p:ext uri="{BB962C8B-B14F-4D97-AF65-F5344CB8AC3E}">
        <p14:creationId xmlns:p14="http://schemas.microsoft.com/office/powerpoint/2010/main" val="2930897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1800" dirty="0"/>
              <a:t>V - RAPPORT D’ACTIVITES</a:t>
            </a:r>
          </a:p>
        </p:txBody>
      </p:sp>
      <p:sp>
        <p:nvSpPr>
          <p:cNvPr id="3" name="Espace réservé du texte 2"/>
          <p:cNvSpPr>
            <a:spLocks noGrp="1"/>
          </p:cNvSpPr>
          <p:nvPr>
            <p:ph type="body" sz="quarter" idx="13"/>
          </p:nvPr>
        </p:nvSpPr>
        <p:spPr>
          <a:xfrm>
            <a:off x="304800" y="381000"/>
            <a:ext cx="8077200" cy="381000"/>
          </a:xfrm>
        </p:spPr>
        <p:txBody>
          <a:bodyPr>
            <a:noAutofit/>
          </a:bodyPr>
          <a:lstStyle/>
          <a:p>
            <a:r>
              <a:rPr lang="fr-FR" sz="1600" dirty="0">
                <a:solidFill>
                  <a:schemeClr val="tx1"/>
                </a:solidFill>
              </a:rPr>
              <a:t>2) BILAN D’ACTIVITE CNAS 2024</a:t>
            </a:r>
          </a:p>
          <a:p>
            <a:endParaRPr lang="fr-FR" sz="1600" dirty="0">
              <a:solidFill>
                <a:schemeClr val="tx1"/>
              </a:solidFill>
            </a:endParaRPr>
          </a:p>
        </p:txBody>
      </p:sp>
      <p:pic>
        <p:nvPicPr>
          <p:cNvPr id="5" name="Image 4">
            <a:extLst>
              <a:ext uri="{FF2B5EF4-FFF2-40B4-BE49-F238E27FC236}">
                <a16:creationId xmlns:a16="http://schemas.microsoft.com/office/drawing/2014/main" xmlns="" id="{AD3D8B56-38CA-B0F5-8DD1-E432ADD7E108}"/>
              </a:ext>
            </a:extLst>
          </p:cNvPr>
          <p:cNvPicPr>
            <a:picLocks noChangeAspect="1"/>
          </p:cNvPicPr>
          <p:nvPr/>
        </p:nvPicPr>
        <p:blipFill>
          <a:blip r:embed="rId3"/>
          <a:stretch>
            <a:fillRect/>
          </a:stretch>
        </p:blipFill>
        <p:spPr>
          <a:xfrm>
            <a:off x="170218" y="838200"/>
            <a:ext cx="8415172" cy="5410200"/>
          </a:xfrm>
          <a:prstGeom prst="rect">
            <a:avLst/>
          </a:prstGeom>
        </p:spPr>
      </p:pic>
    </p:spTree>
    <p:extLst>
      <p:ext uri="{BB962C8B-B14F-4D97-AF65-F5344CB8AC3E}">
        <p14:creationId xmlns:p14="http://schemas.microsoft.com/office/powerpoint/2010/main" val="4151088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9643FE7-703A-A1BC-9FCD-2200DAD2915B}"/>
              </a:ext>
            </a:extLst>
          </p:cNvPr>
          <p:cNvSpPr>
            <a:spLocks noGrp="1"/>
          </p:cNvSpPr>
          <p:nvPr>
            <p:ph type="title"/>
          </p:nvPr>
        </p:nvSpPr>
        <p:spPr/>
        <p:txBody>
          <a:bodyPr>
            <a:normAutofit/>
          </a:bodyPr>
          <a:lstStyle/>
          <a:p>
            <a:r>
              <a:rPr lang="fr-FR" sz="1800" dirty="0"/>
              <a:t>V - RAPPORT D’ACTIVITES</a:t>
            </a:r>
          </a:p>
        </p:txBody>
      </p:sp>
      <p:sp>
        <p:nvSpPr>
          <p:cNvPr id="3" name="Espace réservé du texte 2">
            <a:extLst>
              <a:ext uri="{FF2B5EF4-FFF2-40B4-BE49-F238E27FC236}">
                <a16:creationId xmlns:a16="http://schemas.microsoft.com/office/drawing/2014/main" xmlns="" id="{C4A214A1-A560-E984-2164-1BACABB6498A}"/>
              </a:ext>
            </a:extLst>
          </p:cNvPr>
          <p:cNvSpPr>
            <a:spLocks noGrp="1"/>
          </p:cNvSpPr>
          <p:nvPr>
            <p:ph type="body" sz="quarter" idx="13"/>
          </p:nvPr>
        </p:nvSpPr>
        <p:spPr>
          <a:xfrm>
            <a:off x="304800" y="381000"/>
            <a:ext cx="8077200" cy="381000"/>
          </a:xfrm>
        </p:spPr>
        <p:txBody>
          <a:bodyPr>
            <a:normAutofit/>
          </a:bodyPr>
          <a:lstStyle/>
          <a:p>
            <a:r>
              <a:rPr lang="fr-FR" sz="1600" dirty="0">
                <a:solidFill>
                  <a:schemeClr val="tx1"/>
                </a:solidFill>
              </a:rPr>
              <a:t>2) BILAN D’ACTIVITE CNAS 2024</a:t>
            </a:r>
          </a:p>
          <a:p>
            <a:endParaRPr lang="fr-FR" dirty="0"/>
          </a:p>
        </p:txBody>
      </p:sp>
      <p:pic>
        <p:nvPicPr>
          <p:cNvPr id="5" name="Image 4">
            <a:extLst>
              <a:ext uri="{FF2B5EF4-FFF2-40B4-BE49-F238E27FC236}">
                <a16:creationId xmlns:a16="http://schemas.microsoft.com/office/drawing/2014/main" xmlns="" id="{B3B47E24-F0F7-DC52-7E8C-0ABEF47068D1}"/>
              </a:ext>
            </a:extLst>
          </p:cNvPr>
          <p:cNvPicPr>
            <a:picLocks noChangeAspect="1"/>
          </p:cNvPicPr>
          <p:nvPr/>
        </p:nvPicPr>
        <p:blipFill>
          <a:blip r:embed="rId2"/>
          <a:stretch>
            <a:fillRect/>
          </a:stretch>
        </p:blipFill>
        <p:spPr>
          <a:xfrm>
            <a:off x="304803" y="762001"/>
            <a:ext cx="8177212" cy="5638800"/>
          </a:xfrm>
          <a:prstGeom prst="rect">
            <a:avLst/>
          </a:prstGeom>
        </p:spPr>
      </p:pic>
    </p:spTree>
    <p:extLst>
      <p:ext uri="{BB962C8B-B14F-4D97-AF65-F5344CB8AC3E}">
        <p14:creationId xmlns:p14="http://schemas.microsoft.com/office/powerpoint/2010/main" val="3228264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43B8DB2-0088-A35D-E737-5512C6EB0163}"/>
              </a:ext>
            </a:extLst>
          </p:cNvPr>
          <p:cNvSpPr>
            <a:spLocks noGrp="1"/>
          </p:cNvSpPr>
          <p:nvPr>
            <p:ph type="title"/>
          </p:nvPr>
        </p:nvSpPr>
        <p:spPr/>
        <p:txBody>
          <a:bodyPr>
            <a:normAutofit/>
          </a:bodyPr>
          <a:lstStyle/>
          <a:p>
            <a:r>
              <a:rPr lang="fr-FR" sz="1800" dirty="0"/>
              <a:t>V - RAPPORT D’ACTIVITES</a:t>
            </a:r>
          </a:p>
        </p:txBody>
      </p:sp>
      <p:sp>
        <p:nvSpPr>
          <p:cNvPr id="3" name="Espace réservé du texte 2">
            <a:extLst>
              <a:ext uri="{FF2B5EF4-FFF2-40B4-BE49-F238E27FC236}">
                <a16:creationId xmlns:a16="http://schemas.microsoft.com/office/drawing/2014/main" xmlns="" id="{07B3789F-BC42-4AF3-712A-4D5CFF69E732}"/>
              </a:ext>
            </a:extLst>
          </p:cNvPr>
          <p:cNvSpPr>
            <a:spLocks noGrp="1"/>
          </p:cNvSpPr>
          <p:nvPr>
            <p:ph type="body" sz="quarter" idx="13"/>
          </p:nvPr>
        </p:nvSpPr>
        <p:spPr>
          <a:xfrm>
            <a:off x="304800" y="381000"/>
            <a:ext cx="8077200" cy="838200"/>
          </a:xfrm>
        </p:spPr>
        <p:txBody>
          <a:bodyPr>
            <a:normAutofit fontScale="40000" lnSpcReduction="20000"/>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4000" b="1" i="0" u="none" strike="noStrike" kern="0" cap="none" spc="0" normalizeH="0" baseline="0" noProof="0" dirty="0">
                <a:ln>
                  <a:noFill/>
                </a:ln>
                <a:solidFill>
                  <a:prstClr val="black"/>
                </a:solidFill>
                <a:effectLst/>
                <a:uLnTx/>
                <a:uFillTx/>
                <a:latin typeface="Calibri"/>
                <a:ea typeface="+mn-ea"/>
                <a:cs typeface="+mn-cs"/>
              </a:rPr>
              <a:t>3) ACTIVITES PROPOSEES PAR L’ASSOCIATION: </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fr-FR" sz="4000" b="1" i="0" u="none" strike="noStrike" kern="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ct val="20000"/>
              </a:spcBef>
              <a:spcAft>
                <a:spcPts val="0"/>
              </a:spcAft>
              <a:buClrTx/>
              <a:buSzTx/>
              <a:buFontTx/>
              <a:buChar char="-"/>
              <a:tabLst/>
              <a:defRPr/>
            </a:pPr>
            <a:r>
              <a:rPr kumimoji="0" lang="fr-FR" sz="4000" b="1" i="0" u="none" strike="noStrike" kern="0" cap="none" spc="0" normalizeH="0" baseline="0" noProof="0" dirty="0">
                <a:ln>
                  <a:noFill/>
                </a:ln>
                <a:solidFill>
                  <a:prstClr val="black"/>
                </a:solidFill>
                <a:effectLst/>
                <a:uLnTx/>
                <a:uFillTx/>
                <a:latin typeface="Calibri"/>
                <a:ea typeface="+mn-ea"/>
                <a:cs typeface="+mn-cs"/>
              </a:rPr>
              <a:t>ACTIONS REALISEES DURANT L’ANNEE 2024</a:t>
            </a:r>
          </a:p>
          <a:p>
            <a:endParaRPr lang="fr-FR" dirty="0"/>
          </a:p>
        </p:txBody>
      </p:sp>
      <p:graphicFrame>
        <p:nvGraphicFramePr>
          <p:cNvPr id="6" name="Graphique 5">
            <a:extLst>
              <a:ext uri="{FF2B5EF4-FFF2-40B4-BE49-F238E27FC236}">
                <a16:creationId xmlns:a16="http://schemas.microsoft.com/office/drawing/2014/main" xmlns="" id="{18F25147-A627-D35B-1833-29423352F103}"/>
              </a:ext>
            </a:extLst>
          </p:cNvPr>
          <p:cNvGraphicFramePr/>
          <p:nvPr>
            <p:extLst>
              <p:ext uri="{D42A27DB-BD31-4B8C-83A1-F6EECF244321}">
                <p14:modId xmlns:p14="http://schemas.microsoft.com/office/powerpoint/2010/main" val="2798208138"/>
              </p:ext>
            </p:extLst>
          </p:nvPr>
        </p:nvGraphicFramePr>
        <p:xfrm>
          <a:off x="304800" y="1219200"/>
          <a:ext cx="8077200"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7564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dirty="0"/>
              <a:t>V - RAPPORT D’ACTIVITES</a:t>
            </a:r>
          </a:p>
        </p:txBody>
      </p:sp>
      <p:sp>
        <p:nvSpPr>
          <p:cNvPr id="3" name="Espace réservé du texte 2"/>
          <p:cNvSpPr>
            <a:spLocks noGrp="1"/>
          </p:cNvSpPr>
          <p:nvPr>
            <p:ph type="body" sz="quarter" idx="13"/>
          </p:nvPr>
        </p:nvSpPr>
        <p:spPr>
          <a:xfrm>
            <a:off x="304800" y="381000"/>
            <a:ext cx="8077200" cy="457200"/>
          </a:xfrm>
        </p:spPr>
        <p:txBody>
          <a:bodyPr>
            <a:normAutofit/>
          </a:bodyPr>
          <a:lstStyle/>
          <a:p>
            <a:r>
              <a:rPr lang="fr-FR" sz="1600" dirty="0">
                <a:solidFill>
                  <a:schemeClr val="tx1"/>
                </a:solidFill>
              </a:rPr>
              <a:t>4) RAPPORT D’ACTIVITES PROPOSEES PAR L’ASSOCIATION</a:t>
            </a:r>
          </a:p>
        </p:txBody>
      </p:sp>
      <p:sp>
        <p:nvSpPr>
          <p:cNvPr id="4" name="ZoneTexte 3"/>
          <p:cNvSpPr txBox="1"/>
          <p:nvPr/>
        </p:nvSpPr>
        <p:spPr>
          <a:xfrm>
            <a:off x="624826" y="1059518"/>
            <a:ext cx="184731" cy="369332"/>
          </a:xfrm>
          <a:prstGeom prst="rect">
            <a:avLst/>
          </a:prstGeom>
          <a:noFill/>
        </p:spPr>
        <p:txBody>
          <a:bodyPr wrap="none" rtlCol="0">
            <a:spAutoFit/>
          </a:bodyPr>
          <a:lstStyle/>
          <a:p>
            <a:endParaRPr lang="fr-FR" dirty="0"/>
          </a:p>
        </p:txBody>
      </p:sp>
      <p:pic>
        <p:nvPicPr>
          <p:cNvPr id="7" name="Image 6">
            <a:extLst>
              <a:ext uri="{FF2B5EF4-FFF2-40B4-BE49-F238E27FC236}">
                <a16:creationId xmlns:a16="http://schemas.microsoft.com/office/drawing/2014/main" xmlns="" id="{C7CDCE34-2BB2-8791-6A68-BA6418790EEE}"/>
              </a:ext>
            </a:extLst>
          </p:cNvPr>
          <p:cNvPicPr>
            <a:picLocks noChangeAspect="1"/>
          </p:cNvPicPr>
          <p:nvPr/>
        </p:nvPicPr>
        <p:blipFill>
          <a:blip r:embed="rId3"/>
          <a:stretch>
            <a:fillRect/>
          </a:stretch>
        </p:blipFill>
        <p:spPr>
          <a:xfrm>
            <a:off x="304800" y="838200"/>
            <a:ext cx="8077200" cy="5486400"/>
          </a:xfrm>
          <a:prstGeom prst="rect">
            <a:avLst/>
          </a:prstGeom>
        </p:spPr>
      </p:pic>
    </p:spTree>
    <p:extLst>
      <p:ext uri="{BB962C8B-B14F-4D97-AF65-F5344CB8AC3E}">
        <p14:creationId xmlns:p14="http://schemas.microsoft.com/office/powerpoint/2010/main" val="17607614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dirty="0"/>
              <a:t>V - RAPPORT D’ACTIVITES</a:t>
            </a:r>
          </a:p>
        </p:txBody>
      </p:sp>
      <p:sp>
        <p:nvSpPr>
          <p:cNvPr id="3" name="Espace réservé du texte 2"/>
          <p:cNvSpPr>
            <a:spLocks noGrp="1"/>
          </p:cNvSpPr>
          <p:nvPr>
            <p:ph type="body" sz="quarter" idx="13"/>
          </p:nvPr>
        </p:nvSpPr>
        <p:spPr>
          <a:xfrm>
            <a:off x="304800" y="381000"/>
            <a:ext cx="8077200" cy="381000"/>
          </a:xfrm>
        </p:spPr>
        <p:txBody>
          <a:bodyPr>
            <a:noAutofit/>
          </a:bodyPr>
          <a:lstStyle/>
          <a:p>
            <a:r>
              <a:rPr lang="fr-FR" sz="1600" dirty="0">
                <a:solidFill>
                  <a:schemeClr val="tx1"/>
                </a:solidFill>
              </a:rPr>
              <a:t>5) REPARTITION PARTICIPATION ASSOCIATION AUX ACTIVITES</a:t>
            </a:r>
          </a:p>
        </p:txBody>
      </p:sp>
      <p:graphicFrame>
        <p:nvGraphicFramePr>
          <p:cNvPr id="6" name="Graphique 5">
            <a:extLst>
              <a:ext uri="{FF2B5EF4-FFF2-40B4-BE49-F238E27FC236}">
                <a16:creationId xmlns:a16="http://schemas.microsoft.com/office/drawing/2014/main" xmlns="" id="{EB9B2DBD-E800-70A6-D05B-009F4C6B0A9C}"/>
              </a:ext>
            </a:extLst>
          </p:cNvPr>
          <p:cNvGraphicFramePr/>
          <p:nvPr>
            <p:extLst>
              <p:ext uri="{D42A27DB-BD31-4B8C-83A1-F6EECF244321}">
                <p14:modId xmlns:p14="http://schemas.microsoft.com/office/powerpoint/2010/main" val="2582902633"/>
              </p:ext>
            </p:extLst>
          </p:nvPr>
        </p:nvGraphicFramePr>
        <p:xfrm>
          <a:off x="304800" y="762000"/>
          <a:ext cx="8077200"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59226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dirty="0"/>
              <a:t>V - RAPPORT D’ACTIVITES</a:t>
            </a:r>
          </a:p>
        </p:txBody>
      </p:sp>
      <p:sp>
        <p:nvSpPr>
          <p:cNvPr id="3" name="Espace réservé du texte 2"/>
          <p:cNvSpPr>
            <a:spLocks noGrp="1"/>
          </p:cNvSpPr>
          <p:nvPr>
            <p:ph type="body" sz="quarter" idx="13"/>
          </p:nvPr>
        </p:nvSpPr>
        <p:spPr>
          <a:xfrm>
            <a:off x="304800" y="381000"/>
            <a:ext cx="8077200" cy="762000"/>
          </a:xfrm>
        </p:spPr>
        <p:txBody>
          <a:bodyPr>
            <a:noAutofit/>
          </a:bodyPr>
          <a:lstStyle/>
          <a:p>
            <a:r>
              <a:rPr lang="fr-FR" sz="1600" dirty="0">
                <a:solidFill>
                  <a:schemeClr val="tx1"/>
                </a:solidFill>
              </a:rPr>
              <a:t>6) ACTIVITES PROPOSEES PAR L’ASSOCIATION</a:t>
            </a:r>
          </a:p>
          <a:p>
            <a:endParaRPr lang="fr-FR" sz="800" dirty="0">
              <a:solidFill>
                <a:schemeClr val="tx1"/>
              </a:solidFill>
            </a:endParaRPr>
          </a:p>
          <a:p>
            <a:r>
              <a:rPr lang="fr-FR" sz="1600" dirty="0">
                <a:solidFill>
                  <a:schemeClr val="tx1"/>
                </a:solidFill>
              </a:rPr>
              <a:t>-PERSPECTIVES 2025 =&gt; 2026</a:t>
            </a:r>
          </a:p>
        </p:txBody>
      </p:sp>
      <p:sp>
        <p:nvSpPr>
          <p:cNvPr id="4" name="Ellipse 3"/>
          <p:cNvSpPr/>
          <p:nvPr/>
        </p:nvSpPr>
        <p:spPr>
          <a:xfrm>
            <a:off x="1641975" y="1195548"/>
            <a:ext cx="1790700" cy="838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Planète Sauvage</a:t>
            </a:r>
          </a:p>
        </p:txBody>
      </p:sp>
      <p:sp>
        <p:nvSpPr>
          <p:cNvPr id="6" name="Ellipse 5"/>
          <p:cNvSpPr/>
          <p:nvPr/>
        </p:nvSpPr>
        <p:spPr>
          <a:xfrm>
            <a:off x="6477000" y="1409700"/>
            <a:ext cx="1752600" cy="838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Revue de la Flambée</a:t>
            </a:r>
          </a:p>
        </p:txBody>
      </p:sp>
      <p:sp>
        <p:nvSpPr>
          <p:cNvPr id="7" name="Ellipse 6"/>
          <p:cNvSpPr/>
          <p:nvPr/>
        </p:nvSpPr>
        <p:spPr>
          <a:xfrm>
            <a:off x="2108147" y="3056574"/>
            <a:ext cx="2204500" cy="88328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Cité de la mer</a:t>
            </a:r>
          </a:p>
        </p:txBody>
      </p:sp>
      <p:sp>
        <p:nvSpPr>
          <p:cNvPr id="8" name="Ellipse 7"/>
          <p:cNvSpPr/>
          <p:nvPr/>
        </p:nvSpPr>
        <p:spPr>
          <a:xfrm>
            <a:off x="4484206" y="3294965"/>
            <a:ext cx="1943100" cy="9906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Foire de Paris</a:t>
            </a:r>
          </a:p>
        </p:txBody>
      </p:sp>
      <p:sp>
        <p:nvSpPr>
          <p:cNvPr id="9" name="Ellipse 8"/>
          <p:cNvSpPr/>
          <p:nvPr/>
        </p:nvSpPr>
        <p:spPr>
          <a:xfrm>
            <a:off x="1447800" y="4002780"/>
            <a:ext cx="1752600" cy="1066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a:t>Atelier Fleurs </a:t>
            </a:r>
          </a:p>
        </p:txBody>
      </p:sp>
      <p:sp>
        <p:nvSpPr>
          <p:cNvPr id="10" name="Ellipse 9"/>
          <p:cNvSpPr/>
          <p:nvPr/>
        </p:nvSpPr>
        <p:spPr>
          <a:xfrm>
            <a:off x="3810317" y="4416097"/>
            <a:ext cx="2077175" cy="8382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a:t>Grévin/Grand rex</a:t>
            </a:r>
          </a:p>
        </p:txBody>
      </p:sp>
      <p:sp>
        <p:nvSpPr>
          <p:cNvPr id="12" name="Ellipse 11"/>
          <p:cNvSpPr/>
          <p:nvPr/>
        </p:nvSpPr>
        <p:spPr>
          <a:xfrm>
            <a:off x="2429457" y="5155043"/>
            <a:ext cx="2077175" cy="101365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a:t>Château Vaux Le Vicomte</a:t>
            </a:r>
          </a:p>
        </p:txBody>
      </p:sp>
      <p:sp>
        <p:nvSpPr>
          <p:cNvPr id="14" name="ZoneTexte 13"/>
          <p:cNvSpPr txBox="1"/>
          <p:nvPr/>
        </p:nvSpPr>
        <p:spPr>
          <a:xfrm>
            <a:off x="228600" y="1143002"/>
            <a:ext cx="2438400" cy="646331"/>
          </a:xfrm>
          <a:prstGeom prst="rect">
            <a:avLst/>
          </a:prstGeom>
          <a:noFill/>
        </p:spPr>
        <p:txBody>
          <a:bodyPr wrap="square" rtlCol="0">
            <a:spAutoFit/>
          </a:bodyPr>
          <a:lstStyle/>
          <a:p>
            <a:r>
              <a:rPr lang="fr-FR" b="1" dirty="0">
                <a:ln w="1905"/>
                <a:solidFill>
                  <a:schemeClr val="accent2">
                    <a:lumMod val="75000"/>
                  </a:schemeClr>
                </a:solidFill>
                <a:effectLst>
                  <a:innerShdw blurRad="69850" dist="43180" dir="5400000">
                    <a:srgbClr val="000000">
                      <a:alpha val="65000"/>
                    </a:srgbClr>
                  </a:innerShdw>
                </a:effectLst>
              </a:rPr>
              <a:t>Actions</a:t>
            </a:r>
          </a:p>
          <a:p>
            <a:r>
              <a:rPr lang="fr-FR" b="1" dirty="0">
                <a:ln w="1905"/>
                <a:solidFill>
                  <a:schemeClr val="accent2">
                    <a:lumMod val="75000"/>
                  </a:schemeClr>
                </a:solidFill>
                <a:effectLst>
                  <a:innerShdw blurRad="69850" dist="43180" dir="5400000">
                    <a:srgbClr val="000000">
                      <a:alpha val="65000"/>
                    </a:srgbClr>
                  </a:innerShdw>
                </a:effectLst>
              </a:rPr>
              <a:t>Réalisées</a:t>
            </a:r>
          </a:p>
        </p:txBody>
      </p:sp>
      <p:sp>
        <p:nvSpPr>
          <p:cNvPr id="15" name="ZoneTexte 14"/>
          <p:cNvSpPr txBox="1"/>
          <p:nvPr/>
        </p:nvSpPr>
        <p:spPr>
          <a:xfrm>
            <a:off x="381002" y="3962400"/>
            <a:ext cx="1453852" cy="646331"/>
          </a:xfrm>
          <a:prstGeom prst="rect">
            <a:avLst/>
          </a:prstGeom>
          <a:noFill/>
        </p:spPr>
        <p:txBody>
          <a:bodyPr wrap="square" rtlCol="0">
            <a:spAutoFit/>
          </a:bodyPr>
          <a:lstStyle/>
          <a:p>
            <a:r>
              <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Actions</a:t>
            </a:r>
          </a:p>
          <a:p>
            <a:r>
              <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 venir</a:t>
            </a:r>
          </a:p>
        </p:txBody>
      </p:sp>
      <p:sp>
        <p:nvSpPr>
          <p:cNvPr id="17" name="Ellipse 16"/>
          <p:cNvSpPr/>
          <p:nvPr/>
        </p:nvSpPr>
        <p:spPr>
          <a:xfrm>
            <a:off x="184563" y="2019300"/>
            <a:ext cx="1828800" cy="838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Mémorial de Caen</a:t>
            </a:r>
          </a:p>
        </p:txBody>
      </p:sp>
      <p:sp>
        <p:nvSpPr>
          <p:cNvPr id="19" name="Ellipse 18"/>
          <p:cNvSpPr/>
          <p:nvPr/>
        </p:nvSpPr>
        <p:spPr>
          <a:xfrm>
            <a:off x="226001" y="5069580"/>
            <a:ext cx="1981200" cy="914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a:t>Salon du Chocolat</a:t>
            </a:r>
          </a:p>
        </p:txBody>
      </p:sp>
      <p:sp>
        <p:nvSpPr>
          <p:cNvPr id="13" name="Ellipse 12"/>
          <p:cNvSpPr/>
          <p:nvPr/>
        </p:nvSpPr>
        <p:spPr>
          <a:xfrm>
            <a:off x="4813892" y="5334000"/>
            <a:ext cx="2051053" cy="914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a:t>Astérix</a:t>
            </a:r>
          </a:p>
        </p:txBody>
      </p:sp>
      <p:sp>
        <p:nvSpPr>
          <p:cNvPr id="18" name="Ellipse 17"/>
          <p:cNvSpPr/>
          <p:nvPr/>
        </p:nvSpPr>
        <p:spPr>
          <a:xfrm>
            <a:off x="4032568" y="1231625"/>
            <a:ext cx="1828800" cy="838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France / Croatie</a:t>
            </a:r>
          </a:p>
        </p:txBody>
      </p:sp>
      <p:sp>
        <p:nvSpPr>
          <p:cNvPr id="20" name="Ellipse 19"/>
          <p:cNvSpPr/>
          <p:nvPr/>
        </p:nvSpPr>
        <p:spPr>
          <a:xfrm>
            <a:off x="2324100" y="2112068"/>
            <a:ext cx="1860963" cy="838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700" dirty="0"/>
              <a:t>Salon de l’agriculture</a:t>
            </a:r>
          </a:p>
        </p:txBody>
      </p:sp>
      <p:sp>
        <p:nvSpPr>
          <p:cNvPr id="21" name="Ellipse 20"/>
          <p:cNvSpPr/>
          <p:nvPr/>
        </p:nvSpPr>
        <p:spPr>
          <a:xfrm>
            <a:off x="6281496" y="2519291"/>
            <a:ext cx="1908976" cy="762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Camp Gorron</a:t>
            </a:r>
          </a:p>
        </p:txBody>
      </p:sp>
      <p:sp>
        <p:nvSpPr>
          <p:cNvPr id="22" name="Ellipse 21"/>
          <p:cNvSpPr/>
          <p:nvPr/>
        </p:nvSpPr>
        <p:spPr>
          <a:xfrm>
            <a:off x="228600" y="3079116"/>
            <a:ext cx="1828800" cy="838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Patinoire</a:t>
            </a:r>
          </a:p>
        </p:txBody>
      </p:sp>
      <p:sp>
        <p:nvSpPr>
          <p:cNvPr id="23" name="Ellipse 22"/>
          <p:cNvSpPr/>
          <p:nvPr/>
        </p:nvSpPr>
        <p:spPr>
          <a:xfrm>
            <a:off x="4457702" y="2270097"/>
            <a:ext cx="1866900" cy="762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Saint Malo / Honfleur</a:t>
            </a:r>
          </a:p>
        </p:txBody>
      </p:sp>
      <p:sp>
        <p:nvSpPr>
          <p:cNvPr id="24" name="Ellipse 23"/>
          <p:cNvSpPr/>
          <p:nvPr/>
        </p:nvSpPr>
        <p:spPr>
          <a:xfrm>
            <a:off x="6629402" y="3498216"/>
            <a:ext cx="1943100" cy="9906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Terra </a:t>
            </a:r>
            <a:r>
              <a:rPr lang="fr-FR" dirty="0" err="1"/>
              <a:t>Botanica</a:t>
            </a:r>
            <a:endParaRPr lang="fr-FR" dirty="0"/>
          </a:p>
        </p:txBody>
      </p:sp>
      <p:sp>
        <p:nvSpPr>
          <p:cNvPr id="25" name="Ellipse 24"/>
          <p:cNvSpPr/>
          <p:nvPr/>
        </p:nvSpPr>
        <p:spPr>
          <a:xfrm>
            <a:off x="6585668" y="4714662"/>
            <a:ext cx="1828800" cy="7620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a:t>Roi Soleil</a:t>
            </a:r>
          </a:p>
        </p:txBody>
      </p:sp>
    </p:spTree>
    <p:extLst>
      <p:ext uri="{BB962C8B-B14F-4D97-AF65-F5344CB8AC3E}">
        <p14:creationId xmlns:p14="http://schemas.microsoft.com/office/powerpoint/2010/main" val="388277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2" grpId="0" animBg="1"/>
      <p:bldP spid="17" grpId="0" animBg="1"/>
      <p:bldP spid="19" grpId="0" animBg="1"/>
      <p:bldP spid="13" grpId="0" animBg="1"/>
      <p:bldP spid="18" grpId="0" animBg="1"/>
      <p:bldP spid="20" grpId="0" animBg="1"/>
      <p:bldP spid="21" grpId="0" animBg="1"/>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title"/>
          </p:nvPr>
        </p:nvSpPr>
        <p:spPr>
          <a:xfrm>
            <a:off x="8630392" y="152400"/>
            <a:ext cx="533400" cy="5867400"/>
          </a:xfrm>
        </p:spPr>
        <p:txBody>
          <a:bodyPr>
            <a:normAutofit fontScale="90000"/>
          </a:bodyPr>
          <a:lstStyle/>
          <a:p>
            <a:r>
              <a:rPr lang="fr-FR" dirty="0"/>
              <a:t>0 - ORDRE DU JOUR</a:t>
            </a:r>
          </a:p>
        </p:txBody>
      </p:sp>
      <p:sp>
        <p:nvSpPr>
          <p:cNvPr id="2" name="Espace réservé du texte 1"/>
          <p:cNvSpPr>
            <a:spLocks noGrp="1"/>
          </p:cNvSpPr>
          <p:nvPr>
            <p:ph type="body" sz="quarter" idx="13"/>
          </p:nvPr>
        </p:nvSpPr>
        <p:spPr>
          <a:xfrm>
            <a:off x="304800" y="381000"/>
            <a:ext cx="7385304" cy="381000"/>
          </a:xfrm>
        </p:spPr>
        <p:txBody>
          <a:bodyPr/>
          <a:lstStyle/>
          <a:p>
            <a:r>
              <a:rPr lang="fr-FR" dirty="0"/>
              <a:t>I- RAPPORT FINANCIER </a:t>
            </a:r>
          </a:p>
        </p:txBody>
      </p:sp>
      <p:sp>
        <p:nvSpPr>
          <p:cNvPr id="5" name="Espace réservé du texte 4"/>
          <p:cNvSpPr>
            <a:spLocks noGrp="1"/>
          </p:cNvSpPr>
          <p:nvPr>
            <p:ph type="body" sz="quarter" idx="15"/>
          </p:nvPr>
        </p:nvSpPr>
        <p:spPr>
          <a:xfrm>
            <a:off x="304800" y="1066800"/>
            <a:ext cx="7391400" cy="381000"/>
          </a:xfrm>
        </p:spPr>
        <p:txBody>
          <a:bodyPr>
            <a:normAutofit/>
          </a:bodyPr>
          <a:lstStyle/>
          <a:p>
            <a:r>
              <a:rPr lang="fr-FR" dirty="0"/>
              <a:t>II - RAPPORT DU COMMISSAIRE AUX COMPTES PRESENTE PAR UN REPRESENTANT DE LA SOCIETE  FITECO</a:t>
            </a:r>
          </a:p>
        </p:txBody>
      </p:sp>
      <p:sp>
        <p:nvSpPr>
          <p:cNvPr id="7" name="Espace réservé du texte 6"/>
          <p:cNvSpPr>
            <a:spLocks noGrp="1"/>
          </p:cNvSpPr>
          <p:nvPr>
            <p:ph type="body" sz="quarter" idx="17"/>
          </p:nvPr>
        </p:nvSpPr>
        <p:spPr>
          <a:xfrm>
            <a:off x="310896" y="1752600"/>
            <a:ext cx="7385304" cy="381000"/>
          </a:xfrm>
        </p:spPr>
        <p:txBody>
          <a:bodyPr/>
          <a:lstStyle/>
          <a:p>
            <a:r>
              <a:rPr lang="fr-FR" dirty="0"/>
              <a:t>III -  APPROBATION DES COMPTES 2024 </a:t>
            </a:r>
          </a:p>
        </p:txBody>
      </p:sp>
      <p:sp>
        <p:nvSpPr>
          <p:cNvPr id="9" name="Espace réservé du texte 8"/>
          <p:cNvSpPr>
            <a:spLocks noGrp="1"/>
          </p:cNvSpPr>
          <p:nvPr>
            <p:ph type="body" sz="quarter" idx="19"/>
          </p:nvPr>
        </p:nvSpPr>
        <p:spPr>
          <a:xfrm>
            <a:off x="310896" y="3124200"/>
            <a:ext cx="7385304" cy="381000"/>
          </a:xfrm>
        </p:spPr>
        <p:txBody>
          <a:bodyPr>
            <a:normAutofit/>
          </a:bodyPr>
          <a:lstStyle/>
          <a:p>
            <a:r>
              <a:rPr lang="fr-FR" dirty="0"/>
              <a:t>V - RAPPORT MORAL ET RAPPORT D’ACTIVITES</a:t>
            </a:r>
          </a:p>
        </p:txBody>
      </p:sp>
      <p:sp>
        <p:nvSpPr>
          <p:cNvPr id="11" name="Espace réservé du texte 10"/>
          <p:cNvSpPr>
            <a:spLocks noGrp="1"/>
          </p:cNvSpPr>
          <p:nvPr>
            <p:ph type="body" sz="quarter" idx="21"/>
          </p:nvPr>
        </p:nvSpPr>
        <p:spPr>
          <a:xfrm>
            <a:off x="310896" y="2438400"/>
            <a:ext cx="7385304" cy="381000"/>
          </a:xfrm>
        </p:spPr>
        <p:txBody>
          <a:bodyPr/>
          <a:lstStyle/>
          <a:p>
            <a:r>
              <a:rPr lang="fr-FR" dirty="0"/>
              <a:t>IV - AFFECTATION RESULTAT 2024</a:t>
            </a:r>
          </a:p>
        </p:txBody>
      </p:sp>
      <p:sp>
        <p:nvSpPr>
          <p:cNvPr id="13" name="Espace réservé du texte 12"/>
          <p:cNvSpPr>
            <a:spLocks noGrp="1"/>
          </p:cNvSpPr>
          <p:nvPr>
            <p:ph type="body" sz="quarter" idx="23"/>
          </p:nvPr>
        </p:nvSpPr>
        <p:spPr>
          <a:xfrm>
            <a:off x="304800" y="3848101"/>
            <a:ext cx="7385304" cy="381000"/>
          </a:xfrm>
        </p:spPr>
        <p:txBody>
          <a:bodyPr>
            <a:normAutofit/>
          </a:bodyPr>
          <a:lstStyle/>
          <a:p>
            <a:r>
              <a:rPr lang="fr-FR" dirty="0"/>
              <a:t>VI -  QUITUS AUX ADMINISTRATEURS</a:t>
            </a:r>
          </a:p>
        </p:txBody>
      </p:sp>
      <p:sp>
        <p:nvSpPr>
          <p:cNvPr id="14" name="Espace réservé du texte 12"/>
          <p:cNvSpPr>
            <a:spLocks noGrp="1"/>
          </p:cNvSpPr>
          <p:nvPr>
            <p:ph type="body" sz="quarter" idx="23"/>
          </p:nvPr>
        </p:nvSpPr>
        <p:spPr>
          <a:xfrm>
            <a:off x="304800" y="4495800"/>
            <a:ext cx="7385304" cy="381000"/>
          </a:xfrm>
        </p:spPr>
        <p:txBody>
          <a:bodyPr>
            <a:normAutofit/>
          </a:bodyPr>
          <a:lstStyle/>
          <a:p>
            <a:r>
              <a:rPr lang="fr-FR" dirty="0"/>
              <a:t>VII - QUESTIONS DIVERSES</a:t>
            </a:r>
          </a:p>
        </p:txBody>
      </p:sp>
      <p:sp>
        <p:nvSpPr>
          <p:cNvPr id="15" name="Espace réservé du texte 14"/>
          <p:cNvSpPr>
            <a:spLocks noGrp="1"/>
          </p:cNvSpPr>
          <p:nvPr>
            <p:ph type="body" sz="quarter" idx="13"/>
          </p:nvPr>
        </p:nvSpPr>
        <p:spPr>
          <a:xfrm>
            <a:off x="310896" y="381000"/>
            <a:ext cx="7385304" cy="381000"/>
          </a:xfrm>
        </p:spPr>
        <p:txBody>
          <a:bodyPr/>
          <a:lstStyle/>
          <a:p>
            <a:r>
              <a:rPr lang="fr-FR" dirty="0"/>
              <a:t>I- RAPPORT FINANCIER </a:t>
            </a:r>
          </a:p>
        </p:txBody>
      </p:sp>
    </p:spTree>
    <p:extLst>
      <p:ext uri="{BB962C8B-B14F-4D97-AF65-F5344CB8AC3E}">
        <p14:creationId xmlns:p14="http://schemas.microsoft.com/office/powerpoint/2010/main" val="755694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dirty="0"/>
              <a:t>V - RAPPORT D’ACTIVITES</a:t>
            </a:r>
          </a:p>
        </p:txBody>
      </p:sp>
      <p:sp>
        <p:nvSpPr>
          <p:cNvPr id="3" name="Espace réservé du texte 2"/>
          <p:cNvSpPr>
            <a:spLocks noGrp="1"/>
          </p:cNvSpPr>
          <p:nvPr>
            <p:ph type="body" sz="quarter" idx="13"/>
          </p:nvPr>
        </p:nvSpPr>
        <p:spPr>
          <a:xfrm>
            <a:off x="304800" y="381000"/>
            <a:ext cx="8077200" cy="381000"/>
          </a:xfrm>
        </p:spPr>
        <p:txBody>
          <a:bodyPr>
            <a:noAutofit/>
          </a:bodyPr>
          <a:lstStyle/>
          <a:p>
            <a:r>
              <a:rPr lang="fr-FR" sz="1600" dirty="0">
                <a:solidFill>
                  <a:schemeClr val="tx1"/>
                </a:solidFill>
              </a:rPr>
              <a:t>7) BUDGET 2025 ET ORIENTATIONS 2026</a:t>
            </a:r>
          </a:p>
        </p:txBody>
      </p:sp>
      <p:sp>
        <p:nvSpPr>
          <p:cNvPr id="4" name="ZoneTexte 3"/>
          <p:cNvSpPr txBox="1"/>
          <p:nvPr/>
        </p:nvSpPr>
        <p:spPr>
          <a:xfrm>
            <a:off x="152403" y="757184"/>
            <a:ext cx="8458199" cy="6155531"/>
          </a:xfrm>
          <a:prstGeom prst="rect">
            <a:avLst/>
          </a:prstGeom>
          <a:noFill/>
        </p:spPr>
        <p:txBody>
          <a:bodyPr wrap="square" rtlCol="0">
            <a:spAutoFit/>
          </a:bodyPr>
          <a:lstStyle/>
          <a:p>
            <a:pPr marL="342900" indent="-342900">
              <a:buAutoNum type="arabicParenR"/>
            </a:pPr>
            <a:r>
              <a:rPr lang="fr-FR" u="sng" dirty="0"/>
              <a:t>Budget 2025</a:t>
            </a:r>
          </a:p>
          <a:p>
            <a:pPr marL="342900" indent="-342900">
              <a:buAutoNum type="arabicParenR"/>
            </a:pPr>
            <a:endParaRPr lang="fr-FR" sz="800" u="sng" dirty="0"/>
          </a:p>
          <a:p>
            <a:pPr marL="285750" indent="-285750" algn="just">
              <a:buFontTx/>
              <a:buChar char="-"/>
            </a:pPr>
            <a:r>
              <a:rPr lang="fr-FR" dirty="0"/>
              <a:t>La cotisation d’adhésion à l’APSD a été revalorisée à 30 € pour les actifs et à 50 € pour les retraités.</a:t>
            </a:r>
          </a:p>
          <a:p>
            <a:pPr marL="285750" indent="-285750">
              <a:buFontTx/>
              <a:buChar char="-"/>
            </a:pPr>
            <a:r>
              <a:rPr lang="fr-FR" dirty="0"/>
              <a:t>La subvention du département s’élevait à 550 000 € pour 2025. </a:t>
            </a:r>
          </a:p>
          <a:p>
            <a:pPr marL="285750" indent="-285750" algn="just">
              <a:buFontTx/>
              <a:buChar char="-"/>
            </a:pPr>
            <a:r>
              <a:rPr lang="fr-FR" dirty="0"/>
              <a:t>La cotisation du CNAS a été augmenté de 2% en 2025.</a:t>
            </a:r>
          </a:p>
          <a:p>
            <a:endParaRPr lang="fr-FR" sz="1000" dirty="0"/>
          </a:p>
          <a:p>
            <a:pPr marL="342900" indent="-342900">
              <a:buFont typeface="+mj-lt"/>
              <a:buAutoNum type="arabicParenR" startAt="2"/>
            </a:pPr>
            <a:r>
              <a:rPr lang="fr-FR" u="sng" dirty="0"/>
              <a:t>Orientations 2026</a:t>
            </a:r>
          </a:p>
          <a:p>
            <a:endParaRPr lang="fr-FR" sz="800" dirty="0"/>
          </a:p>
          <a:p>
            <a:pPr marL="285750" indent="-285750" algn="just">
              <a:buFontTx/>
              <a:buChar char="-"/>
            </a:pPr>
            <a:r>
              <a:rPr lang="fr-FR" dirty="0"/>
              <a:t>La cotisation du CNAS augmentera peut être de 2% en 2026.</a:t>
            </a:r>
          </a:p>
          <a:p>
            <a:pPr algn="just"/>
            <a:endParaRPr lang="fr-FR" sz="1000" dirty="0"/>
          </a:p>
          <a:p>
            <a:pPr algn="just"/>
            <a:r>
              <a:rPr lang="fr-FR" dirty="0"/>
              <a:t>En juin dernier, nous avons sollicité une subvention de 560 000 € pour l’année 2026 au Département. Lors de notre rencontre, nous avons été informés des importantes difficultés financières rencontrées par la collectivité, susceptibles d’impacter le montant alloué. Il nous a été indiqué qu’une baisse maximale de 10 % pourrait être appliquée sur une base de 550 000 €, soit une diminution de 55 000 €.</a:t>
            </a:r>
          </a:p>
          <a:p>
            <a:pPr algn="just"/>
            <a:endParaRPr lang="fr-FR" dirty="0"/>
          </a:p>
          <a:p>
            <a:pPr algn="just"/>
            <a:r>
              <a:rPr lang="fr-FR" dirty="0"/>
              <a:t>Ainsi, le montant prévisionnel de la subvention pour 2026 s’élèverait à 495 000 €.</a:t>
            </a:r>
          </a:p>
          <a:p>
            <a:pPr algn="just"/>
            <a:endParaRPr lang="fr-FR" dirty="0"/>
          </a:p>
          <a:p>
            <a:pPr algn="just"/>
            <a:r>
              <a:rPr lang="fr-FR" dirty="0"/>
              <a:t>Dans ce contexte, la situation financière de l’APSD devient de plus en plus fragile, avec une perte estimée à 65 000 €. Cette réduction risque d’avoir des conséquences notables sur le volume des activités proposées ainsi que sur les recettes de billetterie.</a:t>
            </a:r>
          </a:p>
          <a:p>
            <a:endParaRPr lang="fr-FR" dirty="0"/>
          </a:p>
          <a:p>
            <a:endParaRPr lang="fr-FR" sz="1600" dirty="0"/>
          </a:p>
        </p:txBody>
      </p:sp>
      <p:sp>
        <p:nvSpPr>
          <p:cNvPr id="5" name="ZoneTexte 4"/>
          <p:cNvSpPr txBox="1"/>
          <p:nvPr/>
        </p:nvSpPr>
        <p:spPr>
          <a:xfrm>
            <a:off x="901702" y="2159000"/>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14773516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dirty="0"/>
              <a:t>V - RAPPORT D’ACTIVITES</a:t>
            </a:r>
          </a:p>
        </p:txBody>
      </p:sp>
      <p:sp>
        <p:nvSpPr>
          <p:cNvPr id="3" name="Espace réservé du texte 2"/>
          <p:cNvSpPr>
            <a:spLocks noGrp="1"/>
          </p:cNvSpPr>
          <p:nvPr>
            <p:ph type="body" sz="quarter" idx="13"/>
          </p:nvPr>
        </p:nvSpPr>
        <p:spPr>
          <a:xfrm>
            <a:off x="304800" y="381000"/>
            <a:ext cx="8077200" cy="381000"/>
          </a:xfrm>
        </p:spPr>
        <p:txBody>
          <a:bodyPr>
            <a:noAutofit/>
          </a:bodyPr>
          <a:lstStyle/>
          <a:p>
            <a:r>
              <a:rPr lang="fr-FR" sz="1600" dirty="0">
                <a:solidFill>
                  <a:schemeClr val="tx1"/>
                </a:solidFill>
              </a:rPr>
              <a:t>8) ORIENTATIONS 2026</a:t>
            </a:r>
          </a:p>
        </p:txBody>
      </p:sp>
      <p:sp>
        <p:nvSpPr>
          <p:cNvPr id="5" name="ZoneTexte 4"/>
          <p:cNvSpPr txBox="1"/>
          <p:nvPr/>
        </p:nvSpPr>
        <p:spPr>
          <a:xfrm>
            <a:off x="901702" y="2159000"/>
            <a:ext cx="184731" cy="369332"/>
          </a:xfrm>
          <a:prstGeom prst="rect">
            <a:avLst/>
          </a:prstGeom>
          <a:noFill/>
        </p:spPr>
        <p:txBody>
          <a:bodyPr wrap="none" rtlCol="0">
            <a:spAutoFit/>
          </a:bodyPr>
          <a:lstStyle/>
          <a:p>
            <a:endParaRPr lang="fr-FR" dirty="0"/>
          </a:p>
        </p:txBody>
      </p:sp>
      <p:sp>
        <p:nvSpPr>
          <p:cNvPr id="8" name="ZoneTexte 7"/>
          <p:cNvSpPr txBox="1"/>
          <p:nvPr/>
        </p:nvSpPr>
        <p:spPr>
          <a:xfrm>
            <a:off x="190500" y="887229"/>
            <a:ext cx="8305800" cy="646331"/>
          </a:xfrm>
          <a:prstGeom prst="rect">
            <a:avLst/>
          </a:prstGeom>
          <a:noFill/>
        </p:spPr>
        <p:txBody>
          <a:bodyPr wrap="square" rtlCol="0">
            <a:spAutoFit/>
          </a:bodyPr>
          <a:lstStyle/>
          <a:p>
            <a:pPr algn="just"/>
            <a:r>
              <a:rPr lang="fr-FR" u="sng" dirty="0"/>
              <a:t>Demande faite auprès du Département</a:t>
            </a:r>
          </a:p>
          <a:p>
            <a:endParaRPr lang="fr-FR" dirty="0">
              <a:solidFill>
                <a:srgbClr val="FF0000"/>
              </a:solidFill>
            </a:endParaRPr>
          </a:p>
        </p:txBody>
      </p:sp>
      <p:pic>
        <p:nvPicPr>
          <p:cNvPr id="10" name="Image 9">
            <a:extLst>
              <a:ext uri="{FF2B5EF4-FFF2-40B4-BE49-F238E27FC236}">
                <a16:creationId xmlns:a16="http://schemas.microsoft.com/office/drawing/2014/main" xmlns="" id="{5D79AE20-BFFD-45BD-1EC5-6A7DF46D39CF}"/>
              </a:ext>
            </a:extLst>
          </p:cNvPr>
          <p:cNvPicPr>
            <a:picLocks noChangeAspect="1"/>
          </p:cNvPicPr>
          <p:nvPr/>
        </p:nvPicPr>
        <p:blipFill>
          <a:blip r:embed="rId2"/>
          <a:stretch>
            <a:fillRect/>
          </a:stretch>
        </p:blipFill>
        <p:spPr>
          <a:xfrm>
            <a:off x="304802" y="1295402"/>
            <a:ext cx="8077201" cy="4675373"/>
          </a:xfrm>
          <a:prstGeom prst="rect">
            <a:avLst/>
          </a:prstGeom>
        </p:spPr>
      </p:pic>
    </p:spTree>
    <p:extLst>
      <p:ext uri="{BB962C8B-B14F-4D97-AF65-F5344CB8AC3E}">
        <p14:creationId xmlns:p14="http://schemas.microsoft.com/office/powerpoint/2010/main" val="208341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6F49A71-7C84-F645-69F9-B41777D170CD}"/>
              </a:ext>
            </a:extLst>
          </p:cNvPr>
          <p:cNvSpPr>
            <a:spLocks noGrp="1"/>
          </p:cNvSpPr>
          <p:nvPr>
            <p:ph type="title"/>
          </p:nvPr>
        </p:nvSpPr>
        <p:spPr/>
        <p:txBody>
          <a:bodyPr>
            <a:normAutofit fontScale="90000"/>
          </a:bodyPr>
          <a:lstStyle/>
          <a:p>
            <a:endParaRPr lang="fr-FR"/>
          </a:p>
        </p:txBody>
      </p:sp>
      <p:sp>
        <p:nvSpPr>
          <p:cNvPr id="3" name="Espace réservé du texte 2">
            <a:extLst>
              <a:ext uri="{FF2B5EF4-FFF2-40B4-BE49-F238E27FC236}">
                <a16:creationId xmlns:a16="http://schemas.microsoft.com/office/drawing/2014/main" xmlns="" id="{C19DFDE0-EE6F-59F1-433F-987AD319E61D}"/>
              </a:ext>
            </a:extLst>
          </p:cNvPr>
          <p:cNvSpPr>
            <a:spLocks noGrp="1"/>
          </p:cNvSpPr>
          <p:nvPr>
            <p:ph type="body" sz="quarter" idx="13"/>
          </p:nvPr>
        </p:nvSpPr>
        <p:spPr>
          <a:xfrm>
            <a:off x="304800" y="381000"/>
            <a:ext cx="8077200" cy="381000"/>
          </a:xfrm>
        </p:spPr>
        <p:txBody>
          <a:bodyPr>
            <a:normAutofit/>
          </a:bodyPr>
          <a:lstStyle/>
          <a:p>
            <a:r>
              <a:rPr lang="fr-FR" sz="1600" dirty="0">
                <a:solidFill>
                  <a:schemeClr val="tx1"/>
                </a:solidFill>
              </a:rPr>
              <a:t>8) ORIENTATIONS 2026</a:t>
            </a:r>
          </a:p>
          <a:p>
            <a:endParaRPr lang="fr-FR" dirty="0"/>
          </a:p>
        </p:txBody>
      </p:sp>
      <p:pic>
        <p:nvPicPr>
          <p:cNvPr id="5" name="Image 4">
            <a:extLst>
              <a:ext uri="{FF2B5EF4-FFF2-40B4-BE49-F238E27FC236}">
                <a16:creationId xmlns:a16="http://schemas.microsoft.com/office/drawing/2014/main" xmlns="" id="{D73ACA94-7045-86DF-0425-A865857F7D1F}"/>
              </a:ext>
            </a:extLst>
          </p:cNvPr>
          <p:cNvPicPr>
            <a:picLocks noChangeAspect="1"/>
          </p:cNvPicPr>
          <p:nvPr/>
        </p:nvPicPr>
        <p:blipFill>
          <a:blip r:embed="rId2"/>
          <a:stretch>
            <a:fillRect/>
          </a:stretch>
        </p:blipFill>
        <p:spPr>
          <a:xfrm>
            <a:off x="304799" y="1289566"/>
            <a:ext cx="8077201" cy="4958834"/>
          </a:xfrm>
          <a:prstGeom prst="rect">
            <a:avLst/>
          </a:prstGeom>
        </p:spPr>
      </p:pic>
      <p:sp>
        <p:nvSpPr>
          <p:cNvPr id="7" name="ZoneTexte 6">
            <a:extLst>
              <a:ext uri="{FF2B5EF4-FFF2-40B4-BE49-F238E27FC236}">
                <a16:creationId xmlns:a16="http://schemas.microsoft.com/office/drawing/2014/main" xmlns="" id="{D2E28BEE-0073-1D40-EAD4-3F0BF5C2E22F}"/>
              </a:ext>
            </a:extLst>
          </p:cNvPr>
          <p:cNvSpPr txBox="1"/>
          <p:nvPr/>
        </p:nvSpPr>
        <p:spPr>
          <a:xfrm>
            <a:off x="292508" y="920234"/>
            <a:ext cx="4579375" cy="369332"/>
          </a:xfrm>
          <a:prstGeom prst="rect">
            <a:avLst/>
          </a:prstGeom>
          <a:noFill/>
        </p:spPr>
        <p:txBody>
          <a:bodyPr wrap="square">
            <a:spAutoFit/>
          </a:bodyPr>
          <a:lstStyle/>
          <a:p>
            <a:pPr algn="just"/>
            <a:r>
              <a:rPr lang="fr-FR" u="sng" dirty="0"/>
              <a:t>Situation avec une baisse de 10 %</a:t>
            </a:r>
          </a:p>
        </p:txBody>
      </p:sp>
    </p:spTree>
    <p:extLst>
      <p:ext uri="{BB962C8B-B14F-4D97-AF65-F5344CB8AC3E}">
        <p14:creationId xmlns:p14="http://schemas.microsoft.com/office/powerpoint/2010/main" val="11695509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dirty="0"/>
              <a:t>V - RAPPORT D’ACTIVITES</a:t>
            </a:r>
          </a:p>
        </p:txBody>
      </p:sp>
      <p:sp>
        <p:nvSpPr>
          <p:cNvPr id="3" name="Espace réservé du texte 2"/>
          <p:cNvSpPr>
            <a:spLocks noGrp="1"/>
          </p:cNvSpPr>
          <p:nvPr>
            <p:ph type="body" sz="quarter" idx="13"/>
          </p:nvPr>
        </p:nvSpPr>
        <p:spPr>
          <a:xfrm>
            <a:off x="304800" y="381000"/>
            <a:ext cx="8077200" cy="381000"/>
          </a:xfrm>
        </p:spPr>
        <p:txBody>
          <a:bodyPr>
            <a:noAutofit/>
          </a:bodyPr>
          <a:lstStyle/>
          <a:p>
            <a:r>
              <a:rPr lang="fr-FR" sz="1600" dirty="0">
                <a:solidFill>
                  <a:schemeClr val="tx1"/>
                </a:solidFill>
              </a:rPr>
              <a:t>Synthèse</a:t>
            </a:r>
          </a:p>
        </p:txBody>
      </p:sp>
      <p:sp>
        <p:nvSpPr>
          <p:cNvPr id="4" name="ZoneTexte 3"/>
          <p:cNvSpPr txBox="1"/>
          <p:nvPr/>
        </p:nvSpPr>
        <p:spPr>
          <a:xfrm>
            <a:off x="304800" y="914400"/>
            <a:ext cx="8077200" cy="5232202"/>
          </a:xfrm>
          <a:prstGeom prst="rect">
            <a:avLst/>
          </a:prstGeom>
          <a:noFill/>
        </p:spPr>
        <p:txBody>
          <a:bodyPr wrap="square" rtlCol="0">
            <a:spAutoFit/>
          </a:bodyPr>
          <a:lstStyle/>
          <a:p>
            <a:r>
              <a:rPr lang="fr-FR" dirty="0"/>
              <a:t>Le compte de résultat 2024 se solde par un déficit de -25 149 €.</a:t>
            </a:r>
          </a:p>
          <a:p>
            <a:r>
              <a:rPr lang="fr-FR" dirty="0"/>
              <a:t>En 2023 = - 50 888 €</a:t>
            </a:r>
          </a:p>
          <a:p>
            <a:r>
              <a:rPr lang="fr-FR" dirty="0"/>
              <a:t>En 2022 = - 40 194 €</a:t>
            </a:r>
          </a:p>
          <a:p>
            <a:r>
              <a:rPr lang="fr-FR" dirty="0"/>
              <a:t>En 2021 = 15 959 €</a:t>
            </a:r>
          </a:p>
          <a:p>
            <a:r>
              <a:rPr lang="fr-FR" dirty="0"/>
              <a:t>En 2020 = 97 919 €</a:t>
            </a:r>
          </a:p>
          <a:p>
            <a:endParaRPr lang="fr-FR" dirty="0"/>
          </a:p>
          <a:p>
            <a:pPr algn="just"/>
            <a:r>
              <a:rPr lang="fr-FR" dirty="0"/>
              <a:t>Notre niveau de trésorerie est fragile. Il faut veiller à la maintenir à un niveau suffisant pour pouvoir fonctionner ( commande de billets ) et maîtriser la fréquence et le coût de nos activités.</a:t>
            </a:r>
          </a:p>
          <a:p>
            <a:pPr algn="just"/>
            <a:r>
              <a:rPr lang="fr-FR" dirty="0"/>
              <a:t> </a:t>
            </a:r>
            <a:endParaRPr lang="fr-FR" sz="1000" dirty="0"/>
          </a:p>
          <a:p>
            <a:pPr algn="just"/>
            <a:r>
              <a:rPr lang="fr-FR" dirty="0">
                <a:solidFill>
                  <a:srgbClr val="FF0000"/>
                </a:solidFill>
              </a:rPr>
              <a:t>EN 2026, notre situation financière sera très préoccupante.                                    D’ailleurs, pour information, le commissaire au compte envisage d’engager une procédure d’alerte au tribunal de grande instance.</a:t>
            </a:r>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sz="1000" dirty="0"/>
          </a:p>
        </p:txBody>
      </p:sp>
    </p:spTree>
    <p:extLst>
      <p:ext uri="{BB962C8B-B14F-4D97-AF65-F5344CB8AC3E}">
        <p14:creationId xmlns:p14="http://schemas.microsoft.com/office/powerpoint/2010/main" val="168628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10600" y="381000"/>
            <a:ext cx="533400" cy="5867400"/>
          </a:xfrm>
        </p:spPr>
        <p:txBody>
          <a:bodyPr>
            <a:noAutofit/>
          </a:bodyPr>
          <a:lstStyle/>
          <a:p>
            <a:r>
              <a:rPr lang="fr-FR" sz="1800" dirty="0"/>
              <a:t>VI- APPROBATION  DU RAPPORT MORAL ET DU RAPPORT D’ACTIVITE 2022 ET QUITUS AUX ADMINISTRATEURS</a:t>
            </a:r>
          </a:p>
        </p:txBody>
      </p:sp>
      <p:sp>
        <p:nvSpPr>
          <p:cNvPr id="3" name="Espace réservé du texte 2"/>
          <p:cNvSpPr>
            <a:spLocks noGrp="1"/>
          </p:cNvSpPr>
          <p:nvPr>
            <p:ph type="body" sz="quarter" idx="13"/>
          </p:nvPr>
        </p:nvSpPr>
        <p:spPr>
          <a:xfrm>
            <a:off x="304800" y="381000"/>
            <a:ext cx="8077200" cy="381000"/>
          </a:xfrm>
        </p:spPr>
        <p:txBody>
          <a:bodyPr>
            <a:noAutofit/>
          </a:bodyPr>
          <a:lstStyle/>
          <a:p>
            <a:r>
              <a:rPr lang="fr-FR" sz="1600" dirty="0">
                <a:solidFill>
                  <a:schemeClr val="tx1"/>
                </a:solidFill>
              </a:rPr>
              <a:t>APPROBATION DES RESOLUTIONS</a:t>
            </a:r>
          </a:p>
        </p:txBody>
      </p:sp>
      <p:sp>
        <p:nvSpPr>
          <p:cNvPr id="10" name="ZoneTexte 9"/>
          <p:cNvSpPr txBox="1"/>
          <p:nvPr/>
        </p:nvSpPr>
        <p:spPr>
          <a:xfrm>
            <a:off x="457200" y="1916668"/>
            <a:ext cx="5943600" cy="369332"/>
          </a:xfrm>
          <a:prstGeom prst="rect">
            <a:avLst/>
          </a:prstGeom>
          <a:noFill/>
        </p:spPr>
        <p:txBody>
          <a:bodyPr wrap="square" rtlCol="0">
            <a:spAutoFit/>
          </a:bodyPr>
          <a:lstStyle/>
          <a:p>
            <a:r>
              <a:rPr lang="fr-FR" dirty="0">
                <a:solidFill>
                  <a:srgbClr val="000000"/>
                </a:solidFill>
              </a:rPr>
              <a:t>1) le rapport moral et le rapport d’activité présenté. </a:t>
            </a:r>
          </a:p>
        </p:txBody>
      </p:sp>
      <p:sp>
        <p:nvSpPr>
          <p:cNvPr id="19" name="ZoneTexte 18"/>
          <p:cNvSpPr txBox="1"/>
          <p:nvPr/>
        </p:nvSpPr>
        <p:spPr>
          <a:xfrm>
            <a:off x="457200" y="2438401"/>
            <a:ext cx="8153400" cy="369332"/>
          </a:xfrm>
          <a:prstGeom prst="rect">
            <a:avLst/>
          </a:prstGeom>
          <a:noFill/>
        </p:spPr>
        <p:txBody>
          <a:bodyPr wrap="square" rtlCol="0">
            <a:spAutoFit/>
          </a:bodyPr>
          <a:lstStyle/>
          <a:p>
            <a:r>
              <a:rPr lang="fr-FR" dirty="0"/>
              <a:t>2) de donner quitus aux membres du CA pour cette gestion 2025.</a:t>
            </a:r>
          </a:p>
        </p:txBody>
      </p:sp>
      <p:sp>
        <p:nvSpPr>
          <p:cNvPr id="9" name="ZoneTexte 8"/>
          <p:cNvSpPr txBox="1"/>
          <p:nvPr/>
        </p:nvSpPr>
        <p:spPr>
          <a:xfrm>
            <a:off x="336699" y="999462"/>
            <a:ext cx="6902303" cy="369332"/>
          </a:xfrm>
          <a:prstGeom prst="rect">
            <a:avLst/>
          </a:prstGeom>
          <a:noFill/>
        </p:spPr>
        <p:txBody>
          <a:bodyPr wrap="square" rtlCol="0">
            <a:spAutoFit/>
          </a:bodyPr>
          <a:lstStyle/>
          <a:p>
            <a:r>
              <a:rPr lang="fr-FR" dirty="0" smtClean="0">
                <a:solidFill>
                  <a:srgbClr val="000000"/>
                </a:solidFill>
              </a:rPr>
              <a:t>Les deux résolutions </a:t>
            </a:r>
            <a:r>
              <a:rPr lang="fr-FR" dirty="0" err="1" smtClean="0">
                <a:solidFill>
                  <a:srgbClr val="000000"/>
                </a:solidFill>
              </a:rPr>
              <a:t>suinvantes</a:t>
            </a:r>
            <a:r>
              <a:rPr lang="fr-FR" dirty="0" smtClean="0">
                <a:solidFill>
                  <a:srgbClr val="000000"/>
                </a:solidFill>
              </a:rPr>
              <a:t> ont été votées à l’unanimité :</a:t>
            </a:r>
            <a:endParaRPr lang="fr-FR" dirty="0">
              <a:solidFill>
                <a:srgbClr val="000000"/>
              </a:solidFill>
            </a:endParaRPr>
          </a:p>
        </p:txBody>
      </p:sp>
    </p:spTree>
    <p:extLst>
      <p:ext uri="{BB962C8B-B14F-4D97-AF65-F5344CB8AC3E}">
        <p14:creationId xmlns:p14="http://schemas.microsoft.com/office/powerpoint/2010/main" val="100382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9" grpId="0"/>
      <p:bldP spid="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VII – QUESTIONS DIVERSES</a:t>
            </a:r>
          </a:p>
        </p:txBody>
      </p:sp>
      <p:sp>
        <p:nvSpPr>
          <p:cNvPr id="3" name="Espace réservé du texte 2"/>
          <p:cNvSpPr>
            <a:spLocks noGrp="1"/>
          </p:cNvSpPr>
          <p:nvPr>
            <p:ph type="body" sz="quarter" idx="13"/>
          </p:nvPr>
        </p:nvSpPr>
        <p:spPr>
          <a:xfrm>
            <a:off x="304800" y="381000"/>
            <a:ext cx="8077200" cy="457200"/>
          </a:xfrm>
        </p:spPr>
        <p:txBody>
          <a:bodyPr>
            <a:noAutofit/>
          </a:bodyPr>
          <a:lstStyle/>
          <a:p>
            <a:r>
              <a:rPr lang="fr-FR" sz="1600" dirty="0">
                <a:solidFill>
                  <a:schemeClr val="tx1"/>
                </a:solidFill>
              </a:rPr>
              <a:t>QUESTIONS DIVERSES</a:t>
            </a:r>
          </a:p>
        </p:txBody>
      </p:sp>
      <p:sp>
        <p:nvSpPr>
          <p:cNvPr id="5" name="ZoneTexte 4"/>
          <p:cNvSpPr txBox="1"/>
          <p:nvPr/>
        </p:nvSpPr>
        <p:spPr>
          <a:xfrm>
            <a:off x="265471" y="838202"/>
            <a:ext cx="8077200" cy="6186309"/>
          </a:xfrm>
          <a:prstGeom prst="rect">
            <a:avLst/>
          </a:prstGeom>
          <a:noFill/>
        </p:spPr>
        <p:txBody>
          <a:bodyPr wrap="square" rtlCol="0">
            <a:spAutoFit/>
          </a:bodyPr>
          <a:lstStyle/>
          <a:p>
            <a:r>
              <a:rPr lang="fr-FR" b="1" u="sng" dirty="0" smtClean="0"/>
              <a:t>Questions</a:t>
            </a:r>
            <a:r>
              <a:rPr lang="fr-FR" dirty="0" smtClean="0"/>
              <a:t> </a:t>
            </a:r>
            <a:r>
              <a:rPr lang="fr-FR" dirty="0"/>
              <a:t>: </a:t>
            </a:r>
          </a:p>
          <a:p>
            <a:endParaRPr lang="fr-FR" dirty="0"/>
          </a:p>
          <a:p>
            <a:r>
              <a:rPr lang="fr-FR" dirty="0" smtClean="0"/>
              <a:t>- Est-ce </a:t>
            </a:r>
            <a:r>
              <a:rPr lang="fr-FR" dirty="0"/>
              <a:t>que le partenariat avec le marché de BEAUFEU va continuer ?</a:t>
            </a:r>
          </a:p>
          <a:p>
            <a:endParaRPr lang="fr-FR" dirty="0"/>
          </a:p>
          <a:p>
            <a:r>
              <a:rPr lang="fr-FR" dirty="0"/>
              <a:t>Afin de faire le point des différents partenariats, un groupe de travail a été constitué.</a:t>
            </a:r>
          </a:p>
          <a:p>
            <a:endParaRPr lang="fr-FR" dirty="0"/>
          </a:p>
          <a:p>
            <a:r>
              <a:rPr lang="fr-FR" dirty="0"/>
              <a:t>Une nouvelle convention vient d’être signée avec le marché de BEAUFEU. </a:t>
            </a:r>
          </a:p>
          <a:p>
            <a:r>
              <a:rPr lang="fr-FR" dirty="0"/>
              <a:t>Pour bénéficier de la réduction, pour les actifs, le bulletin de salaire sera demandé ainsi qu’une carte d’identité.</a:t>
            </a:r>
          </a:p>
          <a:p>
            <a:r>
              <a:rPr lang="fr-FR" dirty="0"/>
              <a:t>Pour les retraités et les satellites du Département, il faudra demander une attestation auprès du membre du groupe de travail par mail.</a:t>
            </a:r>
          </a:p>
          <a:p>
            <a:r>
              <a:rPr lang="fr-FR" dirty="0"/>
              <a:t>Qui sont : - HENRY Valérie,</a:t>
            </a:r>
          </a:p>
          <a:p>
            <a:r>
              <a:rPr lang="fr-FR" dirty="0"/>
              <a:t>	- DUPONT Christelle,</a:t>
            </a:r>
          </a:p>
          <a:p>
            <a:r>
              <a:rPr lang="fr-FR" dirty="0"/>
              <a:t>	- THUREAU Célia,</a:t>
            </a:r>
          </a:p>
          <a:p>
            <a:r>
              <a:rPr lang="fr-FR" dirty="0"/>
              <a:t>	- JOURDAIN Aline.</a:t>
            </a:r>
          </a:p>
          <a:p>
            <a:endParaRPr lang="fr-FR" dirty="0">
              <a:solidFill>
                <a:srgbClr val="FF0000"/>
              </a:solidFill>
            </a:endParaRPr>
          </a:p>
          <a:p>
            <a:endParaRPr lang="fr-FR" dirty="0">
              <a:solidFill>
                <a:srgbClr val="FF0000"/>
              </a:solidFill>
            </a:endParaRPr>
          </a:p>
          <a:p>
            <a:endParaRPr lang="fr-FR" dirty="0">
              <a:solidFill>
                <a:srgbClr val="FF0000"/>
              </a:solidFill>
            </a:endParaRPr>
          </a:p>
          <a:p>
            <a:endParaRPr lang="fr-FR" dirty="0">
              <a:solidFill>
                <a:srgbClr val="FF0000"/>
              </a:solidFill>
            </a:endParaRPr>
          </a:p>
          <a:p>
            <a:endParaRPr lang="fr-FR" dirty="0">
              <a:solidFill>
                <a:srgbClr val="FF0000"/>
              </a:solidFill>
            </a:endParaRPr>
          </a:p>
          <a:p>
            <a:endParaRPr lang="fr-FR" dirty="0">
              <a:solidFill>
                <a:srgbClr val="FF0000"/>
              </a:solidFill>
            </a:endParaRPr>
          </a:p>
          <a:p>
            <a:endParaRPr lang="fr-FR" dirty="0"/>
          </a:p>
        </p:txBody>
      </p:sp>
      <p:sp>
        <p:nvSpPr>
          <p:cNvPr id="6" name="ZoneTexte 5"/>
          <p:cNvSpPr txBox="1"/>
          <p:nvPr/>
        </p:nvSpPr>
        <p:spPr>
          <a:xfrm>
            <a:off x="228600" y="2362201"/>
            <a:ext cx="8153400" cy="5355312"/>
          </a:xfrm>
          <a:prstGeom prst="rect">
            <a:avLst/>
          </a:prstGeom>
          <a:noFill/>
        </p:spPr>
        <p:txBody>
          <a:bodyPr wrap="square" rtlCol="0">
            <a:spAutoFit/>
          </a:body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smtClean="0"/>
          </a:p>
          <a:p>
            <a:r>
              <a:rPr lang="fr-FR" dirty="0" smtClean="0"/>
              <a:t>- Lors de l’AG de 2024, les participants avaient demandé que la CA fixe un montant maximum pour les membres du CA qui sont référents aux sorties organisées par l’APSD. Il a été voté le montant de 50€. Ceci signifie que le membre du CA qui est référent d’une sortie APSD ne paie pas sa sortie si son montant est inférieur à 50€. Au-delà de 50€ , il règle la différence entre le montant total de la sortie moins 50€.</a:t>
            </a:r>
          </a:p>
          <a:p>
            <a:endParaRPr lang="fr-FR" dirty="0"/>
          </a:p>
          <a:p>
            <a:endParaRPr lang="fr-FR" dirty="0"/>
          </a:p>
          <a:p>
            <a:r>
              <a:rPr lang="fr-FR" dirty="0"/>
              <a:t>Avez-vous des questions?</a:t>
            </a:r>
          </a:p>
          <a:p>
            <a:endParaRPr lang="fr-FR" dirty="0"/>
          </a:p>
        </p:txBody>
      </p:sp>
    </p:spTree>
    <p:extLst>
      <p:ext uri="{BB962C8B-B14F-4D97-AF65-F5344CB8AC3E}">
        <p14:creationId xmlns:p14="http://schemas.microsoft.com/office/powerpoint/2010/main" val="2147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FIN ASSEMBLEE GENERALE</a:t>
            </a:r>
          </a:p>
        </p:txBody>
      </p:sp>
      <p:sp>
        <p:nvSpPr>
          <p:cNvPr id="3" name="Espace réservé du texte 2"/>
          <p:cNvSpPr>
            <a:spLocks noGrp="1"/>
          </p:cNvSpPr>
          <p:nvPr>
            <p:ph type="body" sz="quarter" idx="13"/>
          </p:nvPr>
        </p:nvSpPr>
        <p:spPr>
          <a:xfrm>
            <a:off x="304800" y="381000"/>
            <a:ext cx="8077200" cy="5638800"/>
          </a:xfrm>
        </p:spPr>
        <p:txBody>
          <a:bodyPr>
            <a:normAutofit/>
          </a:bodyPr>
          <a:lstStyle/>
          <a:p>
            <a:pPr algn="ctr"/>
            <a:endParaRPr lang="fr-FR" sz="2400" b="0" dirty="0">
              <a:solidFill>
                <a:schemeClr val="tx1"/>
              </a:solidFill>
            </a:endParaRPr>
          </a:p>
          <a:p>
            <a:pPr algn="ctr"/>
            <a:endParaRPr lang="fr-FR" sz="2400" b="0" dirty="0">
              <a:solidFill>
                <a:schemeClr val="tx1"/>
              </a:solidFill>
            </a:endParaRPr>
          </a:p>
          <a:p>
            <a:pPr algn="ctr"/>
            <a:r>
              <a:rPr lang="fr-FR" sz="2400" b="0" dirty="0">
                <a:solidFill>
                  <a:schemeClr val="tx1"/>
                </a:solidFill>
              </a:rPr>
              <a:t>Fin d’assemblée générale</a:t>
            </a:r>
          </a:p>
          <a:p>
            <a:pPr algn="ctr"/>
            <a:endParaRPr lang="fr-FR" sz="1600" b="0" dirty="0">
              <a:solidFill>
                <a:schemeClr val="tx1"/>
              </a:solidFill>
            </a:endParaRPr>
          </a:p>
          <a:p>
            <a:pPr algn="ctr"/>
            <a:endParaRPr lang="fr-FR" sz="1600" b="0" dirty="0">
              <a:solidFill>
                <a:schemeClr val="tx1"/>
              </a:solidFill>
            </a:endParaRPr>
          </a:p>
          <a:p>
            <a:pPr algn="ctr"/>
            <a:r>
              <a:rPr lang="fr-FR" sz="3200" b="0" dirty="0">
                <a:solidFill>
                  <a:prstClr val="black"/>
                </a:solidFill>
              </a:rPr>
              <a:t>Nous vous remercions pour votre participation et votre attention</a:t>
            </a:r>
            <a:endParaRPr lang="fr-FR" sz="1600" b="0" dirty="0">
              <a:solidFill>
                <a:schemeClr val="tx1"/>
              </a:solidFill>
            </a:endParaRPr>
          </a:p>
          <a:p>
            <a:pPr algn="ctr"/>
            <a:endParaRPr lang="fr-FR" sz="1600" b="0" dirty="0">
              <a:solidFill>
                <a:schemeClr val="tx1"/>
              </a:solidFill>
            </a:endParaRPr>
          </a:p>
          <a:p>
            <a:pPr algn="ctr"/>
            <a:endParaRPr lang="fr-FR" sz="1600" b="0" dirty="0">
              <a:solidFill>
                <a:schemeClr val="tx1"/>
              </a:solidFill>
            </a:endParaRPr>
          </a:p>
        </p:txBody>
      </p:sp>
    </p:spTree>
    <p:extLst>
      <p:ext uri="{BB962C8B-B14F-4D97-AF65-F5344CB8AC3E}">
        <p14:creationId xmlns:p14="http://schemas.microsoft.com/office/powerpoint/2010/main" val="3863329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I- RAPPORT FINANCIER</a:t>
            </a:r>
          </a:p>
        </p:txBody>
      </p:sp>
      <p:sp>
        <p:nvSpPr>
          <p:cNvPr id="3" name="Espace réservé du texte 2"/>
          <p:cNvSpPr>
            <a:spLocks noGrp="1"/>
          </p:cNvSpPr>
          <p:nvPr>
            <p:ph type="body" sz="quarter" idx="13"/>
          </p:nvPr>
        </p:nvSpPr>
        <p:spPr>
          <a:xfrm>
            <a:off x="304800" y="152400"/>
            <a:ext cx="8077200" cy="381000"/>
          </a:xfrm>
        </p:spPr>
        <p:txBody>
          <a:bodyPr>
            <a:noAutofit/>
          </a:bodyPr>
          <a:lstStyle/>
          <a:p>
            <a:r>
              <a:rPr lang="fr-FR" sz="1600" dirty="0">
                <a:solidFill>
                  <a:schemeClr val="tx1"/>
                </a:solidFill>
              </a:rPr>
              <a:t>1) RESSOURCES ET COTISATIONS / EMPLOIS</a:t>
            </a:r>
          </a:p>
        </p:txBody>
      </p:sp>
      <p:sp>
        <p:nvSpPr>
          <p:cNvPr id="6" name="ZoneTexte 5"/>
          <p:cNvSpPr txBox="1"/>
          <p:nvPr/>
        </p:nvSpPr>
        <p:spPr>
          <a:xfrm>
            <a:off x="1498602" y="1473200"/>
            <a:ext cx="184731" cy="369332"/>
          </a:xfrm>
          <a:prstGeom prst="rect">
            <a:avLst/>
          </a:prstGeom>
          <a:noFill/>
        </p:spPr>
        <p:txBody>
          <a:bodyPr wrap="none" rtlCol="0">
            <a:spAutoFit/>
          </a:bodyPr>
          <a:lstStyle/>
          <a:p>
            <a:endParaRPr lang="fr-FR" dirty="0"/>
          </a:p>
        </p:txBody>
      </p:sp>
      <p:sp>
        <p:nvSpPr>
          <p:cNvPr id="7" name="ZoneTexte 6"/>
          <p:cNvSpPr txBox="1"/>
          <p:nvPr/>
        </p:nvSpPr>
        <p:spPr>
          <a:xfrm>
            <a:off x="460377" y="1000125"/>
            <a:ext cx="184731" cy="369332"/>
          </a:xfrm>
          <a:prstGeom prst="rect">
            <a:avLst/>
          </a:prstGeom>
          <a:noFill/>
        </p:spPr>
        <p:txBody>
          <a:bodyPr wrap="none" rtlCol="0">
            <a:spAutoFit/>
          </a:bodyPr>
          <a:lstStyle/>
          <a:p>
            <a:endParaRPr lang="fr-FR" dirty="0"/>
          </a:p>
        </p:txBody>
      </p:sp>
      <p:sp>
        <p:nvSpPr>
          <p:cNvPr id="10" name="ZoneTexte 9"/>
          <p:cNvSpPr txBox="1"/>
          <p:nvPr/>
        </p:nvSpPr>
        <p:spPr>
          <a:xfrm>
            <a:off x="536535" y="672386"/>
            <a:ext cx="184731" cy="369332"/>
          </a:xfrm>
          <a:prstGeom prst="rect">
            <a:avLst/>
          </a:prstGeom>
          <a:noFill/>
        </p:spPr>
        <p:txBody>
          <a:bodyPr wrap="none" rtlCol="0">
            <a:spAutoFit/>
          </a:bodyPr>
          <a:lstStyle/>
          <a:p>
            <a:endParaRPr lang="fr-FR" dirty="0"/>
          </a:p>
        </p:txBody>
      </p:sp>
      <p:graphicFrame>
        <p:nvGraphicFramePr>
          <p:cNvPr id="4" name="Tableau 3">
            <a:extLst>
              <a:ext uri="{FF2B5EF4-FFF2-40B4-BE49-F238E27FC236}">
                <a16:creationId xmlns:a16="http://schemas.microsoft.com/office/drawing/2014/main" xmlns="" id="{0B19F4B1-5ECC-C148-3164-2A5DD628E21C}"/>
              </a:ext>
            </a:extLst>
          </p:cNvPr>
          <p:cNvGraphicFramePr>
            <a:graphicFrameLocks noGrp="1"/>
          </p:cNvGraphicFramePr>
          <p:nvPr>
            <p:extLst>
              <p:ext uri="{D42A27DB-BD31-4B8C-83A1-F6EECF244321}">
                <p14:modId xmlns:p14="http://schemas.microsoft.com/office/powerpoint/2010/main" val="2260252901"/>
              </p:ext>
            </p:extLst>
          </p:nvPr>
        </p:nvGraphicFramePr>
        <p:xfrm>
          <a:off x="304800" y="533402"/>
          <a:ext cx="8077199" cy="5791195"/>
        </p:xfrm>
        <a:graphic>
          <a:graphicData uri="http://schemas.openxmlformats.org/drawingml/2006/table">
            <a:tbl>
              <a:tblPr/>
              <a:tblGrid>
                <a:gridCol w="2876720">
                  <a:extLst>
                    <a:ext uri="{9D8B030D-6E8A-4147-A177-3AD203B41FA5}">
                      <a16:colId xmlns:a16="http://schemas.microsoft.com/office/drawing/2014/main" xmlns="" val="3701028335"/>
                    </a:ext>
                  </a:extLst>
                </a:gridCol>
                <a:gridCol w="1261956">
                  <a:extLst>
                    <a:ext uri="{9D8B030D-6E8A-4147-A177-3AD203B41FA5}">
                      <a16:colId xmlns:a16="http://schemas.microsoft.com/office/drawing/2014/main" xmlns="" val="4117593506"/>
                    </a:ext>
                  </a:extLst>
                </a:gridCol>
                <a:gridCol w="1261956">
                  <a:extLst>
                    <a:ext uri="{9D8B030D-6E8A-4147-A177-3AD203B41FA5}">
                      <a16:colId xmlns:a16="http://schemas.microsoft.com/office/drawing/2014/main" xmlns="" val="1462611108"/>
                    </a:ext>
                  </a:extLst>
                </a:gridCol>
                <a:gridCol w="152655">
                  <a:extLst>
                    <a:ext uri="{9D8B030D-6E8A-4147-A177-3AD203B41FA5}">
                      <a16:colId xmlns:a16="http://schemas.microsoft.com/office/drawing/2014/main" xmlns="" val="368974653"/>
                    </a:ext>
                  </a:extLst>
                </a:gridCol>
                <a:gridCol w="1261956">
                  <a:extLst>
                    <a:ext uri="{9D8B030D-6E8A-4147-A177-3AD203B41FA5}">
                      <a16:colId xmlns:a16="http://schemas.microsoft.com/office/drawing/2014/main" xmlns="" val="1831763442"/>
                    </a:ext>
                  </a:extLst>
                </a:gridCol>
                <a:gridCol w="1261956">
                  <a:extLst>
                    <a:ext uri="{9D8B030D-6E8A-4147-A177-3AD203B41FA5}">
                      <a16:colId xmlns:a16="http://schemas.microsoft.com/office/drawing/2014/main" xmlns="" val="2004140079"/>
                    </a:ext>
                  </a:extLst>
                </a:gridCol>
              </a:tblGrid>
              <a:tr h="227395">
                <a:tc>
                  <a:txBody>
                    <a:bodyPr/>
                    <a:lstStyle/>
                    <a:p>
                      <a:pPr algn="ctr" fontAlgn="ctr">
                        <a:buNone/>
                      </a:pPr>
                      <a:r>
                        <a:rPr lang="fr-FR" sz="700" b="0" i="1" u="none" strike="noStrike">
                          <a:effectLst/>
                          <a:latin typeface="Calibri" panose="020F0502020204030204" pitchFamily="34" charset="0"/>
                        </a:rPr>
                        <a:t>RESSOURCES</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fr-FR" sz="700" b="0" i="1" u="none" strike="noStrike">
                          <a:effectLst/>
                          <a:latin typeface="Calibri" panose="020F0502020204030204" pitchFamily="34" charset="0"/>
                        </a:rPr>
                        <a:t> NOEL 2024</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fr-FR" sz="700" b="0" i="1" u="none" strike="noStrike">
                          <a:effectLst/>
                          <a:latin typeface="Calibri" panose="020F0502020204030204" pitchFamily="34" charset="0"/>
                        </a:rPr>
                        <a:t>2024</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fr-FR" sz="700" b="0" i="1" u="none" strike="noStrike">
                          <a:effectLst/>
                          <a:latin typeface="Calibri" panose="020F0502020204030204" pitchFamily="34" charset="0"/>
                        </a:rPr>
                        <a:t> </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buNone/>
                      </a:pPr>
                      <a:r>
                        <a:rPr lang="fr-FR" sz="700" b="0" i="1" u="none" strike="noStrike">
                          <a:effectLst/>
                          <a:latin typeface="Calibri" panose="020F0502020204030204" pitchFamily="34" charset="0"/>
                        </a:rPr>
                        <a:t> NOEL 2023</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fr-FR" sz="700" b="0" i="1" u="none" strike="noStrike">
                          <a:effectLst/>
                          <a:latin typeface="Calibri" panose="020F0502020204030204" pitchFamily="34" charset="0"/>
                        </a:rPr>
                        <a:t>2023</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2799646724"/>
                  </a:ext>
                </a:extLst>
              </a:tr>
              <a:tr h="181916">
                <a:tc>
                  <a:txBody>
                    <a:bodyPr/>
                    <a:lstStyle/>
                    <a:p>
                      <a:pPr algn="l" fontAlgn="ctr">
                        <a:buNone/>
                      </a:pPr>
                      <a:r>
                        <a:rPr lang="fr-FR" sz="700" b="0" i="1" u="none" strike="noStrike">
                          <a:effectLst/>
                          <a:latin typeface="Calibri" panose="020F0502020204030204" pitchFamily="34" charset="0"/>
                        </a:rPr>
                        <a:t>Subventions Département </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600" b="0" i="1" u="none" strike="noStrike">
                          <a:effectLst/>
                          <a:latin typeface="Calibri" panose="020F0502020204030204" pitchFamily="34" charset="0"/>
                        </a:rPr>
                        <a:t>                   111 000 € </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700" b="0" i="0" u="none" strike="noStrike">
                          <a:effectLst/>
                          <a:latin typeface="Calibri" panose="020F0502020204030204" pitchFamily="34" charset="0"/>
                        </a:rPr>
                        <a:t>            550 000 € </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700" b="0" i="1" u="none" strike="noStrike">
                          <a:effectLst/>
                          <a:latin typeface="Calibri" panose="020F0502020204030204" pitchFamily="34" charset="0"/>
                        </a:rPr>
                        <a:t> </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buNone/>
                      </a:pPr>
                      <a:r>
                        <a:rPr lang="fr-FR" sz="600" b="0" i="1" u="none" strike="noStrike">
                          <a:effectLst/>
                          <a:latin typeface="Calibri" panose="020F0502020204030204" pitchFamily="34" charset="0"/>
                        </a:rPr>
                        <a:t>                   111 000 € </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700" b="0" i="0" u="none" strike="noStrike">
                          <a:effectLst/>
                          <a:latin typeface="Calibri" panose="020F0502020204030204" pitchFamily="34" charset="0"/>
                        </a:rPr>
                        <a:t>            550 000 € </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163755214"/>
                  </a:ext>
                </a:extLst>
              </a:tr>
              <a:tr h="181916">
                <a:tc>
                  <a:txBody>
                    <a:bodyPr/>
                    <a:lstStyle/>
                    <a:p>
                      <a:pPr algn="l" fontAlgn="ctr">
                        <a:buNone/>
                      </a:pPr>
                      <a:r>
                        <a:rPr lang="fr-FR" sz="700" b="0" i="1" u="none" strike="noStrike">
                          <a:effectLst/>
                          <a:latin typeface="Calibri" panose="020F0502020204030204" pitchFamily="34" charset="0"/>
                        </a:rPr>
                        <a:t>Satellites</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600" b="0" i="1" u="none" strike="noStrike">
                          <a:effectLst/>
                          <a:latin typeface="Calibri" panose="020F0502020204030204" pitchFamily="34" charset="0"/>
                        </a:rPr>
                        <a:t> </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700" b="0" i="0" u="none" strike="noStrike">
                          <a:effectLst/>
                          <a:latin typeface="Calibri" panose="020F0502020204030204" pitchFamily="34" charset="0"/>
                        </a:rPr>
                        <a:t>                6 475 € </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700" b="0" i="1" u="none" strike="noStrike">
                          <a:effectLst/>
                          <a:latin typeface="Calibri" panose="020F0502020204030204" pitchFamily="34" charset="0"/>
                        </a:rPr>
                        <a:t> </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buNone/>
                      </a:pPr>
                      <a:r>
                        <a:rPr lang="fr-FR" sz="600" b="0" i="1" u="none" strike="noStrike">
                          <a:effectLst/>
                          <a:latin typeface="Calibri" panose="020F0502020204030204" pitchFamily="34" charset="0"/>
                        </a:rPr>
                        <a:t> </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700" b="0" i="0" u="none" strike="noStrike">
                          <a:effectLst/>
                          <a:latin typeface="Calibri" panose="020F0502020204030204" pitchFamily="34" charset="0"/>
                        </a:rPr>
                        <a:t>                7 707 € </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29758046"/>
                  </a:ext>
                </a:extLst>
              </a:tr>
              <a:tr h="116770">
                <a:tc>
                  <a:txBody>
                    <a:bodyPr/>
                    <a:lstStyle/>
                    <a:p>
                      <a:pPr algn="l" fontAlgn="ctr">
                        <a:buNone/>
                      </a:pPr>
                      <a:r>
                        <a:rPr lang="fr-FR" sz="700" b="0" i="1" u="none" strike="noStrike">
                          <a:effectLst/>
                          <a:latin typeface="Calibri" panose="020F0502020204030204" pitchFamily="34" charset="0"/>
                        </a:rPr>
                        <a:t> </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600" b="0" i="1" u="none" strike="noStrike">
                          <a:effectLst/>
                          <a:latin typeface="Calibri" panose="020F0502020204030204" pitchFamily="34" charset="0"/>
                        </a:rPr>
                        <a:t> </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700" b="0" i="0" u="none" strike="noStrike">
                          <a:effectLst/>
                          <a:latin typeface="Calibri" panose="020F0502020204030204" pitchFamily="34" charset="0"/>
                        </a:rPr>
                        <a:t> </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700" b="0" i="1" u="none" strike="noStrike">
                          <a:effectLst/>
                          <a:latin typeface="Calibri" panose="020F0502020204030204" pitchFamily="34" charset="0"/>
                        </a:rPr>
                        <a:t> </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buNone/>
                      </a:pPr>
                      <a:r>
                        <a:rPr lang="fr-FR" sz="600" b="0" i="1" u="none" strike="noStrike">
                          <a:effectLst/>
                          <a:latin typeface="Calibri" panose="020F0502020204030204" pitchFamily="34" charset="0"/>
                        </a:rPr>
                        <a:t> </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700" b="0" i="0" u="none" strike="noStrike">
                          <a:effectLst/>
                          <a:latin typeface="Calibri" panose="020F0502020204030204" pitchFamily="34" charset="0"/>
                        </a:rPr>
                        <a:t> </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775210116"/>
                  </a:ext>
                </a:extLst>
              </a:tr>
              <a:tr h="181916">
                <a:tc>
                  <a:txBody>
                    <a:bodyPr/>
                    <a:lstStyle/>
                    <a:p>
                      <a:pPr algn="l" fontAlgn="ctr">
                        <a:buNone/>
                      </a:pPr>
                      <a:r>
                        <a:rPr lang="fr-FR" sz="700" b="0" i="1" u="none" strike="noStrike">
                          <a:effectLst/>
                          <a:latin typeface="Calibri" panose="020F0502020204030204" pitchFamily="34" charset="0"/>
                        </a:rPr>
                        <a:t>Cotisation Adhérents</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700" b="0" i="1" u="none" strike="noStrike">
                          <a:effectLst/>
                          <a:latin typeface="Calibri" panose="020F0502020204030204" pitchFamily="34" charset="0"/>
                        </a:rPr>
                        <a:t> </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700" b="0" i="0" u="none" strike="noStrike">
                          <a:effectLst/>
                          <a:latin typeface="Calibri" panose="020F0502020204030204" pitchFamily="34" charset="0"/>
                        </a:rPr>
                        <a:t>              56 092 € </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700" b="0" i="1" u="none" strike="noStrike">
                          <a:effectLst/>
                          <a:latin typeface="Calibri" panose="020F0502020204030204" pitchFamily="34" charset="0"/>
                        </a:rPr>
                        <a:t> </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buNone/>
                      </a:pPr>
                      <a:r>
                        <a:rPr lang="fr-FR" sz="700" b="0" i="1" u="none" strike="noStrike">
                          <a:effectLst/>
                          <a:latin typeface="Calibri" panose="020F0502020204030204" pitchFamily="34" charset="0"/>
                        </a:rPr>
                        <a:t> </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700" b="0" i="0" u="none" strike="noStrike">
                          <a:effectLst/>
                          <a:latin typeface="Calibri" panose="020F0502020204030204" pitchFamily="34" charset="0"/>
                        </a:rPr>
                        <a:t>              54 470 € </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890910483"/>
                  </a:ext>
                </a:extLst>
              </a:tr>
              <a:tr h="181916">
                <a:tc>
                  <a:txBody>
                    <a:bodyPr/>
                    <a:lstStyle/>
                    <a:p>
                      <a:pPr algn="ctr" fontAlgn="ctr">
                        <a:buNone/>
                      </a:pPr>
                      <a:r>
                        <a:rPr lang="fr-FR" sz="700" b="1" i="0" u="none" strike="noStrike">
                          <a:effectLst/>
                          <a:latin typeface="Calibri" panose="020F0502020204030204" pitchFamily="34" charset="0"/>
                        </a:rPr>
                        <a:t>TOTAL</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buNone/>
                      </a:pPr>
                      <a:r>
                        <a:rPr lang="fr-FR" sz="600" b="0" i="1" u="none" strike="noStrike">
                          <a:effectLst/>
                          <a:latin typeface="Calibri" panose="020F0502020204030204" pitchFamily="34" charset="0"/>
                        </a:rPr>
                        <a:t>                   111 000 € </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buNone/>
                      </a:pPr>
                      <a:r>
                        <a:rPr lang="fr-FR" sz="700" b="0" i="0" u="none" strike="noStrike">
                          <a:effectLst/>
                          <a:latin typeface="Calibri" panose="020F0502020204030204" pitchFamily="34" charset="0"/>
                        </a:rPr>
                        <a:t>            612 567 € </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buNone/>
                      </a:pPr>
                      <a:r>
                        <a:rPr lang="fr-FR" sz="700" b="1" i="0" u="none" strike="noStrike">
                          <a:effectLst/>
                          <a:latin typeface="Calibri" panose="020F0502020204030204" pitchFamily="34" charset="0"/>
                        </a:rPr>
                        <a:t> </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buNone/>
                      </a:pPr>
                      <a:r>
                        <a:rPr lang="fr-FR" sz="600" b="0" i="1" u="none" strike="noStrike">
                          <a:effectLst/>
                          <a:latin typeface="Calibri" panose="020F0502020204030204" pitchFamily="34" charset="0"/>
                        </a:rPr>
                        <a:t>                   111 000 € </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buNone/>
                      </a:pPr>
                      <a:r>
                        <a:rPr lang="fr-FR" sz="700" b="0" i="0" u="none" strike="noStrike">
                          <a:effectLst/>
                          <a:latin typeface="Calibri" panose="020F0502020204030204" pitchFamily="34" charset="0"/>
                        </a:rPr>
                        <a:t>            612 177 € </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xmlns="" val="1242504959"/>
                  </a:ext>
                </a:extLst>
              </a:tr>
              <a:tr h="116770">
                <a:tc>
                  <a:txBody>
                    <a:bodyPr/>
                    <a:lstStyle/>
                    <a:p>
                      <a:pPr algn="l" fontAlgn="b">
                        <a:buNone/>
                      </a:pPr>
                      <a:endParaRPr lang="fr-FR" sz="700" b="0" i="0" u="none" strike="noStrike">
                        <a:effectLst/>
                        <a:latin typeface="Calibri" panose="020F0502020204030204" pitchFamily="34" charset="0"/>
                      </a:endParaRPr>
                    </a:p>
                  </a:txBody>
                  <a:tcPr marL="5769" marR="5769" marT="5769"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buNone/>
                      </a:pPr>
                      <a:endParaRPr lang="fr-FR" sz="700" b="0" i="0" u="none" strike="noStrike">
                        <a:effectLst/>
                        <a:latin typeface="Calibri" panose="020F0502020204030204" pitchFamily="34" charset="0"/>
                      </a:endParaRPr>
                    </a:p>
                  </a:txBody>
                  <a:tcPr marL="5769" marR="5769" marT="576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buNone/>
                      </a:pPr>
                      <a:endParaRPr lang="fr-FR" sz="700" b="0" i="0" u="none" strike="noStrike">
                        <a:effectLst/>
                        <a:latin typeface="Calibri" panose="020F0502020204030204" pitchFamily="34" charset="0"/>
                      </a:endParaRPr>
                    </a:p>
                  </a:txBody>
                  <a:tcPr marL="5769" marR="5769" marT="576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fr-FR" sz="700" b="0" i="0" u="none" strike="noStrike">
                          <a:effectLst/>
                          <a:latin typeface="Calibri" panose="020F0502020204030204" pitchFamily="34" charset="0"/>
                        </a:rPr>
                        <a:t> </a:t>
                      </a:r>
                    </a:p>
                  </a:txBody>
                  <a:tcPr marL="5769" marR="5769" marT="5769" marB="0" anchor="b">
                    <a:lnL>
                      <a:noFill/>
                    </a:lnL>
                    <a:lnR>
                      <a:noFill/>
                    </a:lnR>
                    <a:lnT>
                      <a:noFill/>
                    </a:lnT>
                    <a:lnB>
                      <a:noFill/>
                    </a:lnB>
                    <a:solidFill>
                      <a:srgbClr val="FFFFFF"/>
                    </a:solidFill>
                  </a:tcPr>
                </a:tc>
                <a:tc>
                  <a:txBody>
                    <a:bodyPr/>
                    <a:lstStyle/>
                    <a:p>
                      <a:pPr algn="l" fontAlgn="ctr">
                        <a:buNone/>
                      </a:pPr>
                      <a:endParaRPr lang="fr-FR" sz="700" b="0" i="0" u="none" strike="noStrike">
                        <a:effectLst/>
                        <a:latin typeface="Calibri" panose="020F0502020204030204" pitchFamily="34" charset="0"/>
                      </a:endParaRPr>
                    </a:p>
                  </a:txBody>
                  <a:tcPr marL="5769" marR="5769" marT="576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buNone/>
                      </a:pPr>
                      <a:endParaRPr lang="fr-FR" sz="700" b="0" i="0" u="none" strike="noStrike">
                        <a:effectLst/>
                        <a:latin typeface="Calibri" panose="020F0502020204030204" pitchFamily="34" charset="0"/>
                      </a:endParaRPr>
                    </a:p>
                  </a:txBody>
                  <a:tcPr marL="5769" marR="5769" marT="576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853206560"/>
                  </a:ext>
                </a:extLst>
              </a:tr>
              <a:tr h="227395">
                <a:tc>
                  <a:txBody>
                    <a:bodyPr/>
                    <a:lstStyle/>
                    <a:p>
                      <a:pPr algn="ctr" fontAlgn="ctr">
                        <a:buNone/>
                      </a:pPr>
                      <a:r>
                        <a:rPr lang="fr-FR" sz="700" b="0" i="1" u="none" strike="noStrike">
                          <a:effectLst/>
                          <a:latin typeface="Calibri" panose="020F0502020204030204" pitchFamily="34" charset="0"/>
                        </a:rPr>
                        <a:t>COTISATIONS</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fr-FR" sz="700" b="0" i="1" u="none" strike="noStrike">
                          <a:effectLst/>
                          <a:latin typeface="Calibri" panose="020F0502020204030204" pitchFamily="34" charset="0"/>
                        </a:rPr>
                        <a:t> NOEL 2024</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fr-FR" sz="700" b="0" i="1" u="none" strike="noStrike">
                          <a:effectLst/>
                          <a:latin typeface="Calibri" panose="020F0502020204030204" pitchFamily="34" charset="0"/>
                        </a:rPr>
                        <a:t>2024</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fr-FR" sz="700" b="0" i="1" u="none" strike="noStrike">
                          <a:effectLst/>
                          <a:latin typeface="Calibri" panose="020F0502020204030204" pitchFamily="34" charset="0"/>
                        </a:rPr>
                        <a:t> </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buNone/>
                      </a:pPr>
                      <a:r>
                        <a:rPr lang="fr-FR" sz="700" b="0" i="1" u="none" strike="noStrike">
                          <a:effectLst/>
                          <a:latin typeface="Calibri" panose="020F0502020204030204" pitchFamily="34" charset="0"/>
                        </a:rPr>
                        <a:t> NOEL 2023</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fr-FR" sz="700" b="0" i="1" u="none" strike="noStrike">
                          <a:effectLst/>
                          <a:latin typeface="Calibri" panose="020F0502020204030204" pitchFamily="34" charset="0"/>
                        </a:rPr>
                        <a:t>2023</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2331446120"/>
                  </a:ext>
                </a:extLst>
              </a:tr>
              <a:tr h="181916">
                <a:tc>
                  <a:txBody>
                    <a:bodyPr/>
                    <a:lstStyle/>
                    <a:p>
                      <a:pPr algn="l" fontAlgn="ctr">
                        <a:buNone/>
                      </a:pPr>
                      <a:r>
                        <a:rPr lang="fr-FR" sz="700" b="0" i="1" u="none" strike="noStrike">
                          <a:effectLst/>
                          <a:latin typeface="Calibri" panose="020F0502020204030204" pitchFamily="34" charset="0"/>
                        </a:rPr>
                        <a:t>Cotisaton CNAS</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700" b="0" i="0" u="none" strike="noStrike">
                          <a:effectLst/>
                          <a:latin typeface="Calibri" panose="020F0502020204030204" pitchFamily="34" charset="0"/>
                        </a:rPr>
                        <a:t> </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fr-FR" sz="700" b="0" i="0" u="none" strike="noStrike">
                          <a:effectLst/>
                          <a:latin typeface="Calibri" panose="020F0502020204030204" pitchFamily="34" charset="0"/>
                        </a:rPr>
                        <a:t>            482 050 € </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fr-FR" sz="700" b="0" i="1" u="none" strike="noStrike">
                          <a:effectLst/>
                          <a:latin typeface="Calibri" panose="020F0502020204030204" pitchFamily="34" charset="0"/>
                        </a:rPr>
                        <a:t> </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buNone/>
                      </a:pPr>
                      <a:r>
                        <a:rPr lang="fr-FR" sz="700" b="0" i="0" u="none" strike="noStrike">
                          <a:effectLst/>
                          <a:latin typeface="Calibri" panose="020F0502020204030204" pitchFamily="34" charset="0"/>
                        </a:rPr>
                        <a:t> </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fr-FR" sz="700" b="0" i="0" u="none" strike="noStrike">
                          <a:effectLst/>
                          <a:latin typeface="Calibri" panose="020F0502020204030204" pitchFamily="34" charset="0"/>
                        </a:rPr>
                        <a:t>            464 026 € </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325186988"/>
                  </a:ext>
                </a:extLst>
              </a:tr>
              <a:tr h="181916">
                <a:tc>
                  <a:txBody>
                    <a:bodyPr/>
                    <a:lstStyle/>
                    <a:p>
                      <a:pPr algn="ctr" fontAlgn="ctr">
                        <a:buNone/>
                      </a:pPr>
                      <a:r>
                        <a:rPr lang="fr-FR" sz="700" b="1" i="0" u="none" strike="noStrike">
                          <a:effectLst/>
                          <a:latin typeface="Calibri" panose="020F0502020204030204" pitchFamily="34" charset="0"/>
                        </a:rPr>
                        <a:t>TOTAL</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l" fontAlgn="ctr">
                        <a:buNone/>
                      </a:pPr>
                      <a:r>
                        <a:rPr lang="fr-FR" sz="700" b="0" i="0" u="none" strike="noStrike">
                          <a:effectLst/>
                          <a:latin typeface="Calibri" panose="020F0502020204030204" pitchFamily="34" charset="0"/>
                        </a:rPr>
                        <a:t> </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fontAlgn="ctr">
                        <a:buNone/>
                      </a:pPr>
                      <a:r>
                        <a:rPr lang="fr-FR" sz="700" b="0" i="0" u="none" strike="noStrike">
                          <a:effectLst/>
                          <a:latin typeface="Calibri" panose="020F0502020204030204" pitchFamily="34" charset="0"/>
                        </a:rPr>
                        <a:t>            482 050 € </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700" b="1" i="0" u="none" strike="noStrike">
                          <a:effectLst/>
                          <a:latin typeface="Calibri" panose="020F0502020204030204" pitchFamily="34" charset="0"/>
                        </a:rPr>
                        <a:t> </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buNone/>
                      </a:pPr>
                      <a:r>
                        <a:rPr lang="fr-FR" sz="700" b="0" i="0" u="none" strike="noStrike">
                          <a:effectLst/>
                          <a:latin typeface="Calibri" panose="020F0502020204030204" pitchFamily="34" charset="0"/>
                        </a:rPr>
                        <a:t> </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fontAlgn="ctr">
                        <a:buNone/>
                      </a:pPr>
                      <a:r>
                        <a:rPr lang="fr-FR" sz="700" b="0" i="0" u="none" strike="noStrike">
                          <a:effectLst/>
                          <a:latin typeface="Calibri" panose="020F0502020204030204" pitchFamily="34" charset="0"/>
                        </a:rPr>
                        <a:t>            464 026 € </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569340122"/>
                  </a:ext>
                </a:extLst>
              </a:tr>
              <a:tr h="116770">
                <a:tc>
                  <a:txBody>
                    <a:bodyPr/>
                    <a:lstStyle/>
                    <a:p>
                      <a:pPr algn="l" fontAlgn="b">
                        <a:buNone/>
                      </a:pPr>
                      <a:endParaRPr lang="fr-FR" sz="700" b="0" i="0" u="none" strike="noStrike">
                        <a:effectLst/>
                        <a:latin typeface="Calibri" panose="020F0502020204030204" pitchFamily="34" charset="0"/>
                      </a:endParaRPr>
                    </a:p>
                  </a:txBody>
                  <a:tcPr marL="5769" marR="5769" marT="576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buNone/>
                      </a:pPr>
                      <a:endParaRPr lang="fr-FR" sz="700" b="0" i="0" u="none" strike="noStrike">
                        <a:effectLst/>
                        <a:latin typeface="Calibri" panose="020F0502020204030204" pitchFamily="34" charset="0"/>
                      </a:endParaRPr>
                    </a:p>
                  </a:txBody>
                  <a:tcPr marL="5769" marR="5769" marT="576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buNone/>
                      </a:pPr>
                      <a:endParaRPr lang="fr-FR" sz="700" b="0" i="0" u="none" strike="noStrike">
                        <a:effectLst/>
                        <a:latin typeface="Calibri" panose="020F0502020204030204" pitchFamily="34" charset="0"/>
                      </a:endParaRPr>
                    </a:p>
                  </a:txBody>
                  <a:tcPr marL="5769" marR="5769" marT="576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fr-FR" sz="700" b="0" i="0" u="none" strike="noStrike">
                          <a:effectLst/>
                          <a:latin typeface="Calibri" panose="020F0502020204030204" pitchFamily="34" charset="0"/>
                        </a:rPr>
                        <a:t> </a:t>
                      </a:r>
                    </a:p>
                  </a:txBody>
                  <a:tcPr marL="5769" marR="5769" marT="5769" marB="0" anchor="b">
                    <a:lnL>
                      <a:noFill/>
                    </a:lnL>
                    <a:lnR>
                      <a:noFill/>
                    </a:lnR>
                    <a:lnT>
                      <a:noFill/>
                    </a:lnT>
                    <a:lnB>
                      <a:noFill/>
                    </a:lnB>
                    <a:solidFill>
                      <a:srgbClr val="FFFFFF"/>
                    </a:solidFill>
                  </a:tcPr>
                </a:tc>
                <a:tc>
                  <a:txBody>
                    <a:bodyPr/>
                    <a:lstStyle/>
                    <a:p>
                      <a:pPr algn="l" fontAlgn="ctr">
                        <a:buNone/>
                      </a:pPr>
                      <a:endParaRPr lang="fr-FR" sz="700" b="0" i="0" u="none" strike="noStrike">
                        <a:effectLst/>
                        <a:latin typeface="Calibri" panose="020F0502020204030204" pitchFamily="34" charset="0"/>
                      </a:endParaRPr>
                    </a:p>
                  </a:txBody>
                  <a:tcPr marL="5769" marR="5769" marT="576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buNone/>
                      </a:pPr>
                      <a:endParaRPr lang="fr-FR" sz="700" b="0" i="0" u="none" strike="noStrike">
                        <a:effectLst/>
                        <a:latin typeface="Calibri" panose="020F0502020204030204" pitchFamily="34" charset="0"/>
                      </a:endParaRPr>
                    </a:p>
                  </a:txBody>
                  <a:tcPr marL="5769" marR="5769" marT="576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525807687"/>
                  </a:ext>
                </a:extLst>
              </a:tr>
              <a:tr h="181916">
                <a:tc rowSpan="2">
                  <a:txBody>
                    <a:bodyPr/>
                    <a:lstStyle/>
                    <a:p>
                      <a:pPr algn="ctr" fontAlgn="ctr">
                        <a:buNone/>
                      </a:pPr>
                      <a:r>
                        <a:rPr lang="fr-FR" sz="700" b="1" i="0" u="none" strike="noStrike">
                          <a:effectLst/>
                          <a:latin typeface="Calibri" panose="020F0502020204030204" pitchFamily="34" charset="0"/>
                        </a:rPr>
                        <a:t>BUDGET NET A DISPOSITION POUR ACTIVITES ET FONCTIONNEMENT</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fontAlgn="ctr">
                        <a:buNone/>
                      </a:pPr>
                      <a:r>
                        <a:rPr lang="fr-FR" sz="700" b="0" i="0" u="none" strike="noStrike">
                          <a:effectLst/>
                          <a:latin typeface="Calibri" panose="020F0502020204030204" pitchFamily="34" charset="0"/>
                        </a:rPr>
                        <a:t>            111 000 € </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buNone/>
                      </a:pPr>
                      <a:r>
                        <a:rPr lang="fr-FR" sz="700" b="0" i="0" u="none" strike="noStrike">
                          <a:effectLst/>
                          <a:latin typeface="Calibri" panose="020F0502020204030204" pitchFamily="34" charset="0"/>
                        </a:rPr>
                        <a:t>            130 517 € </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buNone/>
                      </a:pPr>
                      <a:r>
                        <a:rPr lang="fr-FR" sz="700" b="1" i="0" u="none" strike="noStrike">
                          <a:effectLst/>
                          <a:latin typeface="Calibri" panose="020F0502020204030204" pitchFamily="34" charset="0"/>
                        </a:rPr>
                        <a:t> </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buNone/>
                      </a:pPr>
                      <a:r>
                        <a:rPr lang="fr-FR" sz="600" b="0" i="1" u="none" strike="noStrike">
                          <a:effectLst/>
                          <a:latin typeface="Calibri" panose="020F0502020204030204" pitchFamily="34" charset="0"/>
                        </a:rPr>
                        <a:t>                   111 000 € </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buNone/>
                      </a:pPr>
                      <a:r>
                        <a:rPr lang="fr-FR" sz="700" b="0" i="0" u="none" strike="noStrike">
                          <a:effectLst/>
                          <a:latin typeface="Calibri" panose="020F0502020204030204" pitchFamily="34" charset="0"/>
                        </a:rPr>
                        <a:t>            148 151 € </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xmlns="" val="3577028313"/>
                  </a:ext>
                </a:extLst>
              </a:tr>
              <a:tr h="181916">
                <a:tc vMerge="1">
                  <a:txBody>
                    <a:bodyPr/>
                    <a:lstStyle/>
                    <a:p>
                      <a:endParaRPr lang="fr-FR"/>
                    </a:p>
                  </a:txBody>
                  <a:tcPr/>
                </a:tc>
                <a:tc gridSpan="2">
                  <a:txBody>
                    <a:bodyPr/>
                    <a:lstStyle/>
                    <a:p>
                      <a:pPr algn="ctr" fontAlgn="ctr">
                        <a:buNone/>
                      </a:pPr>
                      <a:r>
                        <a:rPr lang="fr-FR" sz="700" b="0" i="0" u="none" strike="noStrike" dirty="0">
                          <a:effectLst/>
                          <a:latin typeface="Calibri" panose="020F0502020204030204" pitchFamily="34" charset="0"/>
                        </a:rPr>
                        <a:t>                                           241 517 € </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hMerge="1">
                  <a:txBody>
                    <a:bodyPr/>
                    <a:lstStyle/>
                    <a:p>
                      <a:endParaRPr lang="fr-FR"/>
                    </a:p>
                  </a:txBody>
                  <a:tcPr/>
                </a:tc>
                <a:tc>
                  <a:txBody>
                    <a:bodyPr/>
                    <a:lstStyle/>
                    <a:p>
                      <a:pPr algn="ctr" fontAlgn="ctr">
                        <a:buNone/>
                      </a:pPr>
                      <a:r>
                        <a:rPr lang="fr-FR" sz="700" b="1" i="0" u="none" strike="noStrike">
                          <a:effectLst/>
                          <a:latin typeface="Calibri" panose="020F0502020204030204" pitchFamily="34" charset="0"/>
                        </a:rPr>
                        <a:t> </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buNone/>
                      </a:pPr>
                      <a:r>
                        <a:rPr lang="fr-FR" sz="700" b="0" i="0" u="none" strike="noStrike">
                          <a:effectLst/>
                          <a:latin typeface="Calibri" panose="020F0502020204030204" pitchFamily="34" charset="0"/>
                        </a:rPr>
                        <a:t>                                           259 151 € </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hMerge="1">
                  <a:txBody>
                    <a:bodyPr/>
                    <a:lstStyle/>
                    <a:p>
                      <a:endParaRPr lang="fr-FR"/>
                    </a:p>
                  </a:txBody>
                  <a:tcPr/>
                </a:tc>
                <a:extLst>
                  <a:ext uri="{0D108BD9-81ED-4DB2-BD59-A6C34878D82A}">
                    <a16:rowId xmlns:a16="http://schemas.microsoft.com/office/drawing/2014/main" xmlns="" val="4240997255"/>
                  </a:ext>
                </a:extLst>
              </a:tr>
              <a:tr h="116770">
                <a:tc>
                  <a:txBody>
                    <a:bodyPr/>
                    <a:lstStyle/>
                    <a:p>
                      <a:pPr algn="l" fontAlgn="b">
                        <a:buNone/>
                      </a:pPr>
                      <a:endParaRPr lang="fr-FR" sz="700" b="0" i="0" u="none" strike="noStrike">
                        <a:effectLst/>
                        <a:latin typeface="Calibri" panose="020F0502020204030204" pitchFamily="34" charset="0"/>
                      </a:endParaRPr>
                    </a:p>
                  </a:txBody>
                  <a:tcPr marL="5769" marR="5769" marT="576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buNone/>
                      </a:pPr>
                      <a:endParaRPr lang="fr-FR" sz="700" b="0" i="0" u="none" strike="noStrike">
                        <a:effectLst/>
                        <a:latin typeface="Calibri" panose="020F0502020204030204" pitchFamily="34" charset="0"/>
                      </a:endParaRPr>
                    </a:p>
                  </a:txBody>
                  <a:tcPr marL="5769" marR="5769" marT="576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buNone/>
                      </a:pPr>
                      <a:endParaRPr lang="fr-FR" sz="700" b="0" i="0" u="none" strike="noStrike">
                        <a:effectLst/>
                        <a:latin typeface="Calibri" panose="020F0502020204030204" pitchFamily="34" charset="0"/>
                      </a:endParaRPr>
                    </a:p>
                  </a:txBody>
                  <a:tcPr marL="5769" marR="5769" marT="576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fr-FR" sz="700" b="0" i="0" u="none" strike="noStrike">
                          <a:effectLst/>
                          <a:latin typeface="Calibri" panose="020F0502020204030204" pitchFamily="34" charset="0"/>
                        </a:rPr>
                        <a:t> </a:t>
                      </a:r>
                    </a:p>
                  </a:txBody>
                  <a:tcPr marL="5769" marR="5769" marT="5769" marB="0" anchor="b">
                    <a:lnL>
                      <a:noFill/>
                    </a:lnL>
                    <a:lnR>
                      <a:noFill/>
                    </a:lnR>
                    <a:lnT>
                      <a:noFill/>
                    </a:lnT>
                    <a:lnB>
                      <a:noFill/>
                    </a:lnB>
                    <a:solidFill>
                      <a:srgbClr val="FFFFFF"/>
                    </a:solidFill>
                  </a:tcPr>
                </a:tc>
                <a:tc>
                  <a:txBody>
                    <a:bodyPr/>
                    <a:lstStyle/>
                    <a:p>
                      <a:pPr algn="ctr" fontAlgn="b">
                        <a:buNone/>
                      </a:pPr>
                      <a:endParaRPr lang="fr-FR" sz="700" b="0" i="0" u="none" strike="noStrike">
                        <a:effectLst/>
                        <a:latin typeface="Calibri" panose="020F0502020204030204" pitchFamily="34" charset="0"/>
                      </a:endParaRPr>
                    </a:p>
                  </a:txBody>
                  <a:tcPr marL="5769" marR="5769" marT="576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buNone/>
                      </a:pPr>
                      <a:endParaRPr lang="fr-FR" sz="700" b="0" i="0" u="none" strike="noStrike">
                        <a:effectLst/>
                        <a:latin typeface="Calibri" panose="020F0502020204030204" pitchFamily="34" charset="0"/>
                      </a:endParaRPr>
                    </a:p>
                  </a:txBody>
                  <a:tcPr marL="5769" marR="5769" marT="576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810602939"/>
                  </a:ext>
                </a:extLst>
              </a:tr>
              <a:tr h="227395">
                <a:tc>
                  <a:txBody>
                    <a:bodyPr/>
                    <a:lstStyle/>
                    <a:p>
                      <a:pPr algn="ctr" fontAlgn="ctr">
                        <a:buNone/>
                      </a:pPr>
                      <a:r>
                        <a:rPr lang="fr-FR" sz="700" b="0" i="1" u="none" strike="noStrike">
                          <a:effectLst/>
                          <a:latin typeface="Calibri" panose="020F0502020204030204" pitchFamily="34" charset="0"/>
                        </a:rPr>
                        <a:t>EMPLOIS</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fr-FR" sz="700" b="0" i="1" u="none" strike="noStrike">
                          <a:effectLst/>
                          <a:latin typeface="Calibri" panose="020F0502020204030204" pitchFamily="34" charset="0"/>
                        </a:rPr>
                        <a:t> NOEL 2024</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fr-FR" sz="700" b="0" i="1" u="none" strike="noStrike">
                          <a:effectLst/>
                          <a:latin typeface="Calibri" panose="020F0502020204030204" pitchFamily="34" charset="0"/>
                        </a:rPr>
                        <a:t>2024</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fr-FR" sz="700" b="0" i="1" u="none" strike="noStrike">
                          <a:effectLst/>
                          <a:latin typeface="Calibri" panose="020F0502020204030204" pitchFamily="34" charset="0"/>
                        </a:rPr>
                        <a:t> </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buNone/>
                      </a:pPr>
                      <a:r>
                        <a:rPr lang="fr-FR" sz="700" b="0" i="1" u="none" strike="noStrike">
                          <a:effectLst/>
                          <a:latin typeface="Calibri" panose="020F0502020204030204" pitchFamily="34" charset="0"/>
                        </a:rPr>
                        <a:t> NOEL 2023</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fr-FR" sz="700" b="0" i="1" u="none" strike="noStrike">
                          <a:effectLst/>
                          <a:latin typeface="Calibri" panose="020F0502020204030204" pitchFamily="34" charset="0"/>
                        </a:rPr>
                        <a:t>2023</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224406631"/>
                  </a:ext>
                </a:extLst>
              </a:tr>
              <a:tr h="181916">
                <a:tc>
                  <a:txBody>
                    <a:bodyPr/>
                    <a:lstStyle/>
                    <a:p>
                      <a:pPr algn="l" fontAlgn="ctr">
                        <a:buNone/>
                      </a:pPr>
                      <a:r>
                        <a:rPr lang="fr-FR" sz="700" b="0" i="1" u="none" strike="noStrike">
                          <a:effectLst/>
                          <a:latin typeface="Calibri" panose="020F0502020204030204" pitchFamily="34" charset="0"/>
                        </a:rPr>
                        <a:t>Activités collectives</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600" b="0" i="1" u="none" strike="noStrike">
                          <a:effectLst/>
                          <a:latin typeface="Calibri" panose="020F0502020204030204" pitchFamily="34" charset="0"/>
                        </a:rPr>
                        <a:t>                   111 475 € </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700" b="0" i="0" u="none" strike="noStrike">
                          <a:effectLst/>
                          <a:latin typeface="Calibri" panose="020F0502020204030204" pitchFamily="34" charset="0"/>
                        </a:rPr>
                        <a:t>              74 984 € </a:t>
                      </a:r>
                    </a:p>
                  </a:txBody>
                  <a:tcPr marL="5769" marR="5769" marT="57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700" b="0" i="1" u="none" strike="noStrike">
                          <a:effectLst/>
                          <a:latin typeface="Calibri" panose="020F0502020204030204" pitchFamily="34" charset="0"/>
                        </a:rPr>
                        <a:t> </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buNone/>
                      </a:pPr>
                      <a:r>
                        <a:rPr lang="fr-FR" sz="600" b="0" i="1" u="none" strike="noStrike">
                          <a:effectLst/>
                          <a:latin typeface="Calibri" panose="020F0502020204030204" pitchFamily="34" charset="0"/>
                        </a:rPr>
                        <a:t>                   114 262 € </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700" b="0" i="0" u="none" strike="noStrike">
                          <a:effectLst/>
                          <a:latin typeface="Calibri" panose="020F0502020204030204" pitchFamily="34" charset="0"/>
                        </a:rPr>
                        <a:t>            115 356 € </a:t>
                      </a:r>
                    </a:p>
                  </a:txBody>
                  <a:tcPr marL="5769" marR="5769" marT="57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124267658"/>
                  </a:ext>
                </a:extLst>
              </a:tr>
              <a:tr h="181916">
                <a:tc>
                  <a:txBody>
                    <a:bodyPr/>
                    <a:lstStyle/>
                    <a:p>
                      <a:pPr algn="l" fontAlgn="ctr">
                        <a:buNone/>
                      </a:pPr>
                      <a:r>
                        <a:rPr lang="fr-FR" sz="700" b="0" i="1" u="none" strike="noStrike">
                          <a:effectLst/>
                          <a:latin typeface="Calibri" panose="020F0502020204030204" pitchFamily="34" charset="0"/>
                        </a:rPr>
                        <a:t>Billetterie</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600" b="0" i="1" u="none" strike="noStrike">
                          <a:effectLst/>
                          <a:latin typeface="Calibri" panose="020F0502020204030204" pitchFamily="34" charset="0"/>
                        </a:rPr>
                        <a:t> </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700" b="0" i="0" u="none" strike="noStrike">
                          <a:effectLst/>
                          <a:latin typeface="Calibri" panose="020F0502020204030204" pitchFamily="34" charset="0"/>
                        </a:rPr>
                        <a:t>                8 245 € </a:t>
                      </a:r>
                    </a:p>
                  </a:txBody>
                  <a:tcPr marL="5769" marR="5769" marT="57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700" b="0" i="1" u="none" strike="noStrike">
                          <a:effectLst/>
                          <a:latin typeface="Calibri" panose="020F0502020204030204" pitchFamily="34" charset="0"/>
                        </a:rPr>
                        <a:t> </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buNone/>
                      </a:pPr>
                      <a:r>
                        <a:rPr lang="fr-FR" sz="600" b="0" i="1" u="none" strike="noStrike">
                          <a:effectLst/>
                          <a:latin typeface="Calibri" panose="020F0502020204030204" pitchFamily="34" charset="0"/>
                        </a:rPr>
                        <a:t> </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700" b="0" i="0" u="none" strike="noStrike">
                          <a:effectLst/>
                          <a:latin typeface="Calibri" panose="020F0502020204030204" pitchFamily="34" charset="0"/>
                        </a:rPr>
                        <a:t>              12 335 € </a:t>
                      </a:r>
                    </a:p>
                  </a:txBody>
                  <a:tcPr marL="5769" marR="5769" marT="57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250093814"/>
                  </a:ext>
                </a:extLst>
              </a:tr>
              <a:tr h="181916">
                <a:tc>
                  <a:txBody>
                    <a:bodyPr/>
                    <a:lstStyle/>
                    <a:p>
                      <a:pPr algn="l" fontAlgn="ctr">
                        <a:buNone/>
                      </a:pPr>
                      <a:r>
                        <a:rPr lang="fr-FR" sz="700" b="0" i="1" u="none" strike="noStrike">
                          <a:effectLst/>
                          <a:latin typeface="Calibri" panose="020F0502020204030204" pitchFamily="34" charset="0"/>
                        </a:rPr>
                        <a:t>Frais de personnel</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700" b="0" i="0" u="none" strike="noStrike">
                          <a:solidFill>
                            <a:srgbClr val="FF0000"/>
                          </a:solidFill>
                          <a:effectLst/>
                          <a:latin typeface="Calibri" panose="020F0502020204030204" pitchFamily="34" charset="0"/>
                        </a:rPr>
                        <a:t> </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700" b="0" i="0" u="none" strike="noStrike">
                          <a:effectLst/>
                          <a:latin typeface="Calibri" panose="020F0502020204030204" pitchFamily="34" charset="0"/>
                        </a:rPr>
                        <a:t>              55 550 € </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fr-FR" sz="700" b="0" i="1" u="none" strike="noStrike">
                          <a:effectLst/>
                          <a:latin typeface="Calibri" panose="020F0502020204030204" pitchFamily="34" charset="0"/>
                        </a:rPr>
                        <a:t> </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buNone/>
                      </a:pPr>
                      <a:r>
                        <a:rPr lang="fr-FR" sz="700" b="0" i="0" u="none" strike="noStrike">
                          <a:solidFill>
                            <a:srgbClr val="FF0000"/>
                          </a:solidFill>
                          <a:effectLst/>
                          <a:latin typeface="Calibri" panose="020F0502020204030204" pitchFamily="34" charset="0"/>
                        </a:rPr>
                        <a:t> </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700" b="0" i="0" u="none" strike="noStrike">
                          <a:effectLst/>
                          <a:latin typeface="Calibri" panose="020F0502020204030204" pitchFamily="34" charset="0"/>
                        </a:rPr>
                        <a:t>              55 283 € </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856120420"/>
                  </a:ext>
                </a:extLst>
              </a:tr>
              <a:tr h="181916">
                <a:tc>
                  <a:txBody>
                    <a:bodyPr/>
                    <a:lstStyle/>
                    <a:p>
                      <a:pPr algn="l" fontAlgn="ctr">
                        <a:buNone/>
                      </a:pPr>
                      <a:r>
                        <a:rPr lang="fr-FR" sz="700" b="0" i="1" u="none" strike="noStrike">
                          <a:effectLst/>
                          <a:latin typeface="Calibri" panose="020F0502020204030204" pitchFamily="34" charset="0"/>
                        </a:rPr>
                        <a:t>Autres Achats et Charges externes</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700" b="0" i="0" u="none" strike="noStrike">
                          <a:solidFill>
                            <a:srgbClr val="FF0000"/>
                          </a:solidFill>
                          <a:effectLst/>
                          <a:latin typeface="Calibri" panose="020F0502020204030204" pitchFamily="34" charset="0"/>
                        </a:rPr>
                        <a:t> </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700" b="0" i="0" u="none" strike="noStrike">
                          <a:effectLst/>
                          <a:latin typeface="Calibri" panose="020F0502020204030204" pitchFamily="34" charset="0"/>
                        </a:rPr>
                        <a:t>              15 615 € </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700" b="0" i="1" u="none" strike="noStrike">
                          <a:effectLst/>
                          <a:latin typeface="Calibri" panose="020F0502020204030204" pitchFamily="34" charset="0"/>
                        </a:rPr>
                        <a:t> </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buNone/>
                      </a:pPr>
                      <a:r>
                        <a:rPr lang="fr-FR" sz="700" b="0" i="0" u="none" strike="noStrike">
                          <a:solidFill>
                            <a:srgbClr val="FF0000"/>
                          </a:solidFill>
                          <a:effectLst/>
                          <a:latin typeface="Calibri" panose="020F0502020204030204" pitchFamily="34" charset="0"/>
                        </a:rPr>
                        <a:t> </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700" b="0" i="0" u="none" strike="noStrike">
                          <a:effectLst/>
                          <a:latin typeface="Calibri" panose="020F0502020204030204" pitchFamily="34" charset="0"/>
                        </a:rPr>
                        <a:t>              14 519 € </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408782485"/>
                  </a:ext>
                </a:extLst>
              </a:tr>
              <a:tr h="181916">
                <a:tc>
                  <a:txBody>
                    <a:bodyPr/>
                    <a:lstStyle/>
                    <a:p>
                      <a:pPr algn="l" fontAlgn="ctr">
                        <a:buNone/>
                      </a:pPr>
                      <a:r>
                        <a:rPr lang="fr-FR" sz="700" b="0" i="1" u="none" strike="noStrike">
                          <a:effectLst/>
                          <a:latin typeface="Calibri" panose="020F0502020204030204" pitchFamily="34" charset="0"/>
                        </a:rPr>
                        <a:t>Dotations aux amortissements</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700" b="0" i="0" u="none" strike="noStrike">
                          <a:solidFill>
                            <a:srgbClr val="FF0000"/>
                          </a:solidFill>
                          <a:effectLst/>
                          <a:latin typeface="Calibri" panose="020F0502020204030204" pitchFamily="34" charset="0"/>
                        </a:rPr>
                        <a:t> </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700" b="0" i="0" u="none" strike="noStrike">
                          <a:effectLst/>
                          <a:latin typeface="Calibri" panose="020F0502020204030204" pitchFamily="34" charset="0"/>
                        </a:rPr>
                        <a:t> </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700" b="0" i="1" u="none" strike="noStrike">
                          <a:effectLst/>
                          <a:latin typeface="Calibri" panose="020F0502020204030204" pitchFamily="34" charset="0"/>
                        </a:rPr>
                        <a:t> </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buNone/>
                      </a:pPr>
                      <a:r>
                        <a:rPr lang="fr-FR" sz="700" b="0" i="0" u="none" strike="noStrike">
                          <a:solidFill>
                            <a:srgbClr val="FF0000"/>
                          </a:solidFill>
                          <a:effectLst/>
                          <a:latin typeface="Calibri" panose="020F0502020204030204" pitchFamily="34" charset="0"/>
                        </a:rPr>
                        <a:t> </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700" b="0" i="0" u="none" strike="noStrike">
                          <a:effectLst/>
                          <a:latin typeface="Calibri" panose="020F0502020204030204" pitchFamily="34" charset="0"/>
                        </a:rPr>
                        <a:t> </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520720442"/>
                  </a:ext>
                </a:extLst>
              </a:tr>
              <a:tr h="181916">
                <a:tc>
                  <a:txBody>
                    <a:bodyPr/>
                    <a:lstStyle/>
                    <a:p>
                      <a:pPr algn="l" fontAlgn="ctr">
                        <a:buNone/>
                      </a:pPr>
                      <a:r>
                        <a:rPr lang="fr-FR" sz="700" b="0" i="1" u="none" strike="noStrike">
                          <a:effectLst/>
                          <a:latin typeface="Calibri" panose="020F0502020204030204" pitchFamily="34" charset="0"/>
                        </a:rPr>
                        <a:t>Divers (Autres produits et autres charges)</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700" b="0" i="0" u="none" strike="noStrike">
                          <a:solidFill>
                            <a:srgbClr val="FF0000"/>
                          </a:solidFill>
                          <a:effectLst/>
                          <a:latin typeface="Calibri" panose="020F0502020204030204" pitchFamily="34" charset="0"/>
                        </a:rPr>
                        <a:t> </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700" b="0" i="0" u="none" strike="noStrike">
                          <a:effectLst/>
                          <a:latin typeface="Calibri" panose="020F0502020204030204" pitchFamily="34" charset="0"/>
                        </a:rPr>
                        <a:t>                2 011 € </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700" b="0" i="1" u="none" strike="noStrike">
                          <a:effectLst/>
                          <a:latin typeface="Calibri" panose="020F0502020204030204" pitchFamily="34" charset="0"/>
                        </a:rPr>
                        <a:t> </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buNone/>
                      </a:pPr>
                      <a:r>
                        <a:rPr lang="fr-FR" sz="700" b="0" i="0" u="none" strike="noStrike">
                          <a:solidFill>
                            <a:srgbClr val="FF0000"/>
                          </a:solidFill>
                          <a:effectLst/>
                          <a:latin typeface="Calibri" panose="020F0502020204030204" pitchFamily="34" charset="0"/>
                        </a:rPr>
                        <a:t> </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700" b="0" i="0" u="none" strike="noStrike">
                          <a:effectLst/>
                          <a:latin typeface="Calibri" panose="020F0502020204030204" pitchFamily="34" charset="0"/>
                        </a:rPr>
                        <a:t>                1 569 € </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850861311"/>
                  </a:ext>
                </a:extLst>
              </a:tr>
              <a:tr h="181916">
                <a:tc>
                  <a:txBody>
                    <a:bodyPr/>
                    <a:lstStyle/>
                    <a:p>
                      <a:pPr algn="ctr" fontAlgn="ctr">
                        <a:buNone/>
                      </a:pPr>
                      <a:r>
                        <a:rPr lang="fr-FR" sz="700" b="1" i="0" u="none" strike="noStrike">
                          <a:effectLst/>
                          <a:latin typeface="Calibri" panose="020F0502020204030204" pitchFamily="34" charset="0"/>
                        </a:rPr>
                        <a:t>TOTAL</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buNone/>
                      </a:pPr>
                      <a:r>
                        <a:rPr lang="fr-FR" sz="700" b="0" i="0" u="none" strike="noStrike">
                          <a:effectLst/>
                          <a:latin typeface="Calibri" panose="020F0502020204030204" pitchFamily="34" charset="0"/>
                        </a:rPr>
                        <a:t> </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buNone/>
                      </a:pPr>
                      <a:r>
                        <a:rPr lang="fr-FR" sz="700" b="0" i="0" u="none" strike="noStrike">
                          <a:effectLst/>
                          <a:latin typeface="Calibri" panose="020F0502020204030204" pitchFamily="34" charset="0"/>
                        </a:rPr>
                        <a:t>            156 405 € </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buNone/>
                      </a:pPr>
                      <a:r>
                        <a:rPr lang="fr-FR" sz="700" b="1" i="0" u="none" strike="noStrike">
                          <a:effectLst/>
                          <a:latin typeface="Calibri" panose="020F0502020204030204" pitchFamily="34" charset="0"/>
                        </a:rPr>
                        <a:t> </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buNone/>
                      </a:pPr>
                      <a:r>
                        <a:rPr lang="fr-FR" sz="700" b="0" i="0" u="none" strike="noStrike">
                          <a:effectLst/>
                          <a:latin typeface="Calibri" panose="020F0502020204030204" pitchFamily="34" charset="0"/>
                        </a:rPr>
                        <a:t> </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buNone/>
                      </a:pPr>
                      <a:r>
                        <a:rPr lang="fr-FR" sz="700" b="0" i="0" u="none" strike="noStrike">
                          <a:effectLst/>
                          <a:latin typeface="Calibri" panose="020F0502020204030204" pitchFamily="34" charset="0"/>
                        </a:rPr>
                        <a:t>            199 062 € </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xmlns="" val="3422861368"/>
                  </a:ext>
                </a:extLst>
              </a:tr>
              <a:tr h="181916">
                <a:tc>
                  <a:txBody>
                    <a:bodyPr/>
                    <a:lstStyle/>
                    <a:p>
                      <a:pPr algn="ctr" fontAlgn="ctr">
                        <a:buNone/>
                      </a:pPr>
                      <a:r>
                        <a:rPr lang="fr-FR" sz="700" b="1" i="0" u="none" strike="noStrike">
                          <a:effectLst/>
                          <a:latin typeface="Calibri" panose="020F0502020204030204" pitchFamily="34" charset="0"/>
                        </a:rPr>
                        <a:t>Emplois</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gridSpan="2">
                  <a:txBody>
                    <a:bodyPr/>
                    <a:lstStyle/>
                    <a:p>
                      <a:pPr algn="ctr" fontAlgn="ctr">
                        <a:buNone/>
                      </a:pPr>
                      <a:r>
                        <a:rPr lang="fr-FR" sz="700" b="0" i="0" u="none" strike="noStrike">
                          <a:effectLst/>
                          <a:latin typeface="Calibri" panose="020F0502020204030204" pitchFamily="34" charset="0"/>
                        </a:rPr>
                        <a:t>                                           156 405 € </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hMerge="1">
                  <a:txBody>
                    <a:bodyPr/>
                    <a:lstStyle/>
                    <a:p>
                      <a:endParaRPr lang="fr-FR"/>
                    </a:p>
                  </a:txBody>
                  <a:tcPr/>
                </a:tc>
                <a:tc>
                  <a:txBody>
                    <a:bodyPr/>
                    <a:lstStyle/>
                    <a:p>
                      <a:pPr algn="ctr" fontAlgn="ctr">
                        <a:buNone/>
                      </a:pPr>
                      <a:r>
                        <a:rPr lang="fr-FR" sz="700" b="1" i="0" u="none" strike="noStrike">
                          <a:effectLst/>
                          <a:latin typeface="Calibri" panose="020F0502020204030204" pitchFamily="34" charset="0"/>
                        </a:rPr>
                        <a:t> </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buNone/>
                      </a:pPr>
                      <a:r>
                        <a:rPr lang="fr-FR" sz="700" b="0" i="0" u="none" strike="noStrike">
                          <a:effectLst/>
                          <a:latin typeface="Calibri" panose="020F0502020204030204" pitchFamily="34" charset="0"/>
                        </a:rPr>
                        <a:t>                                           199 062 € </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hMerge="1">
                  <a:txBody>
                    <a:bodyPr/>
                    <a:lstStyle/>
                    <a:p>
                      <a:endParaRPr lang="fr-FR"/>
                    </a:p>
                  </a:txBody>
                  <a:tcPr/>
                </a:tc>
                <a:extLst>
                  <a:ext uri="{0D108BD9-81ED-4DB2-BD59-A6C34878D82A}">
                    <a16:rowId xmlns:a16="http://schemas.microsoft.com/office/drawing/2014/main" xmlns="" val="1235196518"/>
                  </a:ext>
                </a:extLst>
              </a:tr>
              <a:tr h="116770">
                <a:tc>
                  <a:txBody>
                    <a:bodyPr/>
                    <a:lstStyle/>
                    <a:p>
                      <a:pPr algn="l" fontAlgn="b">
                        <a:buNone/>
                      </a:pPr>
                      <a:endParaRPr lang="fr-FR" sz="700" b="0" i="0" u="none" strike="noStrike">
                        <a:effectLst/>
                        <a:latin typeface="Calibri" panose="020F0502020204030204" pitchFamily="34" charset="0"/>
                      </a:endParaRPr>
                    </a:p>
                  </a:txBody>
                  <a:tcPr marL="5769" marR="5769" marT="576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buNone/>
                      </a:pPr>
                      <a:endParaRPr lang="fr-FR" sz="700" b="0" i="0" u="none" strike="noStrike">
                        <a:solidFill>
                          <a:srgbClr val="FF0000"/>
                        </a:solidFill>
                        <a:effectLst/>
                        <a:latin typeface="Calibri" panose="020F0502020204030204" pitchFamily="34" charset="0"/>
                      </a:endParaRPr>
                    </a:p>
                  </a:txBody>
                  <a:tcPr marL="5769" marR="5769" marT="576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buNone/>
                      </a:pPr>
                      <a:endParaRPr lang="fr-FR" sz="700" b="0" i="0" u="none" strike="noStrike">
                        <a:solidFill>
                          <a:srgbClr val="FF0000"/>
                        </a:solidFill>
                        <a:effectLst/>
                        <a:latin typeface="Calibri" panose="020F0502020204030204" pitchFamily="34" charset="0"/>
                      </a:endParaRPr>
                    </a:p>
                  </a:txBody>
                  <a:tcPr marL="5769" marR="5769" marT="576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fr-FR" sz="700" b="0" i="0" u="none" strike="noStrike">
                          <a:effectLst/>
                          <a:latin typeface="Calibri" panose="020F0502020204030204" pitchFamily="34" charset="0"/>
                        </a:rPr>
                        <a:t> </a:t>
                      </a:r>
                    </a:p>
                  </a:txBody>
                  <a:tcPr marL="5769" marR="5769" marT="5769" marB="0" anchor="b">
                    <a:lnL>
                      <a:noFill/>
                    </a:lnL>
                    <a:lnR>
                      <a:noFill/>
                    </a:lnR>
                    <a:lnT>
                      <a:noFill/>
                    </a:lnT>
                    <a:lnB>
                      <a:noFill/>
                    </a:lnB>
                    <a:solidFill>
                      <a:srgbClr val="FFFFFF"/>
                    </a:solidFill>
                  </a:tcPr>
                </a:tc>
                <a:tc>
                  <a:txBody>
                    <a:bodyPr/>
                    <a:lstStyle/>
                    <a:p>
                      <a:pPr algn="ctr" fontAlgn="b">
                        <a:buNone/>
                      </a:pPr>
                      <a:endParaRPr lang="fr-FR" sz="700" b="0" i="0" u="none" strike="noStrike">
                        <a:solidFill>
                          <a:srgbClr val="FF0000"/>
                        </a:solidFill>
                        <a:effectLst/>
                        <a:latin typeface="Calibri" panose="020F0502020204030204" pitchFamily="34" charset="0"/>
                      </a:endParaRPr>
                    </a:p>
                  </a:txBody>
                  <a:tcPr marL="5769" marR="5769" marT="576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buNone/>
                      </a:pPr>
                      <a:endParaRPr lang="fr-FR" sz="700" b="0" i="0" u="none" strike="noStrike">
                        <a:solidFill>
                          <a:srgbClr val="FF0000"/>
                        </a:solidFill>
                        <a:effectLst/>
                        <a:latin typeface="Calibri" panose="020F0502020204030204" pitchFamily="34" charset="0"/>
                      </a:endParaRPr>
                    </a:p>
                  </a:txBody>
                  <a:tcPr marL="5769" marR="5769" marT="576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197346796"/>
                  </a:ext>
                </a:extLst>
              </a:tr>
              <a:tr h="227395">
                <a:tc>
                  <a:txBody>
                    <a:bodyPr/>
                    <a:lstStyle/>
                    <a:p>
                      <a:pPr algn="ctr" fontAlgn="ctr">
                        <a:buNone/>
                      </a:pPr>
                      <a:r>
                        <a:rPr lang="fr-FR" sz="700" b="0" i="1" u="none" strike="noStrike">
                          <a:effectLst/>
                          <a:latin typeface="Calibri" panose="020F0502020204030204" pitchFamily="34" charset="0"/>
                        </a:rPr>
                        <a:t>RESULTAT</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fr-FR" sz="700" b="0" i="1" u="none" strike="noStrike">
                          <a:effectLst/>
                          <a:latin typeface="Calibri" panose="020F0502020204030204" pitchFamily="34" charset="0"/>
                        </a:rPr>
                        <a:t> NOEL 2024</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fr-FR" sz="700" b="0" i="1" u="none" strike="noStrike">
                          <a:effectLst/>
                          <a:latin typeface="Calibri" panose="020F0502020204030204" pitchFamily="34" charset="0"/>
                        </a:rPr>
                        <a:t>2024</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fr-FR" sz="700" b="0" i="1" u="none" strike="noStrike">
                          <a:effectLst/>
                          <a:latin typeface="Calibri" panose="020F0502020204030204" pitchFamily="34" charset="0"/>
                        </a:rPr>
                        <a:t> </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buNone/>
                      </a:pPr>
                      <a:r>
                        <a:rPr lang="fr-FR" sz="700" b="0" i="1" u="none" strike="noStrike">
                          <a:effectLst/>
                          <a:latin typeface="Calibri" panose="020F0502020204030204" pitchFamily="34" charset="0"/>
                        </a:rPr>
                        <a:t> NOEL 2023</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fr-FR" sz="700" b="0" i="1" u="none" strike="noStrike">
                          <a:effectLst/>
                          <a:latin typeface="Calibri" panose="020F0502020204030204" pitchFamily="34" charset="0"/>
                        </a:rPr>
                        <a:t>2023</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383781106"/>
                  </a:ext>
                </a:extLst>
              </a:tr>
              <a:tr h="181916">
                <a:tc>
                  <a:txBody>
                    <a:bodyPr/>
                    <a:lstStyle/>
                    <a:p>
                      <a:pPr algn="ctr" fontAlgn="ctr">
                        <a:buNone/>
                      </a:pPr>
                      <a:r>
                        <a:rPr lang="fr-FR" sz="700" b="1" i="0" u="none" strike="noStrike">
                          <a:effectLst/>
                          <a:latin typeface="Calibri" panose="020F0502020204030204" pitchFamily="34" charset="0"/>
                        </a:rPr>
                        <a:t> </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buNone/>
                      </a:pPr>
                      <a:r>
                        <a:rPr lang="fr-FR" sz="700" b="0" i="0" u="none" strike="noStrike">
                          <a:effectLst/>
                          <a:latin typeface="Calibri" panose="020F0502020204030204" pitchFamily="34" charset="0"/>
                        </a:rPr>
                        <a:t>-                  475 € </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buNone/>
                      </a:pPr>
                      <a:r>
                        <a:rPr lang="fr-FR" sz="700" b="0" i="0" u="none" strike="noStrike">
                          <a:effectLst/>
                          <a:latin typeface="Calibri" panose="020F0502020204030204" pitchFamily="34" charset="0"/>
                        </a:rPr>
                        <a:t>-             25 888 € </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buNone/>
                      </a:pPr>
                      <a:r>
                        <a:rPr lang="fr-FR" sz="700" b="1" i="0" u="none" strike="noStrike">
                          <a:effectLst/>
                          <a:latin typeface="Calibri" panose="020F0502020204030204" pitchFamily="34" charset="0"/>
                        </a:rPr>
                        <a:t> </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buNone/>
                      </a:pPr>
                      <a:r>
                        <a:rPr lang="fr-FR" sz="700" b="0" i="0" u="none" strike="noStrike">
                          <a:effectLst/>
                          <a:latin typeface="Calibri" panose="020F0502020204030204" pitchFamily="34" charset="0"/>
                        </a:rPr>
                        <a:t>-               3 262 € </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buNone/>
                      </a:pPr>
                      <a:r>
                        <a:rPr lang="fr-FR" sz="700" b="0" i="0" u="none" strike="noStrike">
                          <a:effectLst/>
                          <a:latin typeface="Calibri" panose="020F0502020204030204" pitchFamily="34" charset="0"/>
                        </a:rPr>
                        <a:t>-             50 911 € </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xmlns="" val="3440652010"/>
                  </a:ext>
                </a:extLst>
              </a:tr>
              <a:tr h="181916">
                <a:tc>
                  <a:txBody>
                    <a:bodyPr/>
                    <a:lstStyle/>
                    <a:p>
                      <a:pPr algn="ctr" fontAlgn="ctr">
                        <a:buNone/>
                      </a:pPr>
                      <a:r>
                        <a:rPr lang="fr-FR" sz="700" b="1" i="0" u="none" strike="noStrike">
                          <a:effectLst/>
                          <a:latin typeface="Calibri" panose="020F0502020204030204" pitchFamily="34" charset="0"/>
                        </a:rPr>
                        <a:t>Résultat </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fontAlgn="ctr">
                        <a:buNone/>
                      </a:pPr>
                      <a:r>
                        <a:rPr lang="fr-FR" sz="700" b="0" i="0" u="none" strike="noStrike">
                          <a:effectLst/>
                          <a:latin typeface="Calibri" panose="020F0502020204030204" pitchFamily="34" charset="0"/>
                        </a:rPr>
                        <a:t> </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fontAlgn="ctr">
                        <a:buNone/>
                      </a:pPr>
                      <a:r>
                        <a:rPr lang="fr-FR" sz="700" b="0" i="0" u="none" strike="noStrike">
                          <a:effectLst/>
                          <a:latin typeface="Calibri" panose="020F0502020204030204" pitchFamily="34" charset="0"/>
                        </a:rPr>
                        <a:t>-             26 363 € </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fontAlgn="ctr">
                        <a:buNone/>
                      </a:pPr>
                      <a:r>
                        <a:rPr lang="fr-FR" sz="700" b="1" i="0" u="none" strike="noStrike">
                          <a:effectLst/>
                          <a:latin typeface="Calibri" panose="020F0502020204030204" pitchFamily="34" charset="0"/>
                        </a:rPr>
                        <a:t> </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buNone/>
                      </a:pPr>
                      <a:r>
                        <a:rPr lang="fr-FR" sz="700" b="0" i="0" u="none" strike="noStrike">
                          <a:effectLst/>
                          <a:latin typeface="Calibri" panose="020F0502020204030204" pitchFamily="34" charset="0"/>
                        </a:rPr>
                        <a:t> </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fontAlgn="ctr">
                        <a:buNone/>
                      </a:pPr>
                      <a:r>
                        <a:rPr lang="fr-FR" sz="700" b="0" i="0" u="none" strike="noStrike">
                          <a:effectLst/>
                          <a:latin typeface="Calibri" panose="020F0502020204030204" pitchFamily="34" charset="0"/>
                        </a:rPr>
                        <a:t>-             54 173 € </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xmlns="" val="2050079434"/>
                  </a:ext>
                </a:extLst>
              </a:tr>
              <a:tr h="125067">
                <a:tc>
                  <a:txBody>
                    <a:bodyPr/>
                    <a:lstStyle/>
                    <a:p>
                      <a:pPr algn="l" fontAlgn="b">
                        <a:buNone/>
                      </a:pPr>
                      <a:endParaRPr lang="fr-FR" sz="700" b="0" i="0" u="none" strike="noStrike">
                        <a:effectLst/>
                        <a:latin typeface="Calibri" panose="020F0502020204030204" pitchFamily="34" charset="0"/>
                      </a:endParaRPr>
                    </a:p>
                  </a:txBody>
                  <a:tcPr marL="5769" marR="5769" marT="576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buNone/>
                      </a:pPr>
                      <a:endParaRPr lang="fr-FR" sz="700" b="0" i="0" u="none" strike="noStrike">
                        <a:solidFill>
                          <a:srgbClr val="FF0000"/>
                        </a:solidFill>
                        <a:effectLst/>
                        <a:latin typeface="Calibri" panose="020F0502020204030204" pitchFamily="34" charset="0"/>
                      </a:endParaRPr>
                    </a:p>
                  </a:txBody>
                  <a:tcPr marL="5769" marR="5769" marT="576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buNone/>
                      </a:pPr>
                      <a:endParaRPr lang="fr-FR" sz="700" b="0" i="0" u="none" strike="noStrike">
                        <a:solidFill>
                          <a:srgbClr val="FF0000"/>
                        </a:solidFill>
                        <a:effectLst/>
                        <a:latin typeface="Calibri" panose="020F0502020204030204" pitchFamily="34" charset="0"/>
                      </a:endParaRPr>
                    </a:p>
                  </a:txBody>
                  <a:tcPr marL="5769" marR="5769" marT="576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fr-FR" sz="700" b="0" i="0" u="none" strike="noStrike">
                          <a:effectLst/>
                          <a:latin typeface="Calibri" panose="020F0502020204030204" pitchFamily="34" charset="0"/>
                        </a:rPr>
                        <a:t> </a:t>
                      </a:r>
                    </a:p>
                  </a:txBody>
                  <a:tcPr marL="5769" marR="5769" marT="5769" marB="0" anchor="b">
                    <a:lnL>
                      <a:noFill/>
                    </a:lnL>
                    <a:lnR>
                      <a:noFill/>
                    </a:lnR>
                    <a:lnT>
                      <a:noFill/>
                    </a:lnT>
                    <a:lnB>
                      <a:noFill/>
                    </a:lnB>
                    <a:solidFill>
                      <a:srgbClr val="FFFFFF"/>
                    </a:solidFill>
                  </a:tcPr>
                </a:tc>
                <a:tc>
                  <a:txBody>
                    <a:bodyPr/>
                    <a:lstStyle/>
                    <a:p>
                      <a:pPr algn="ctr" fontAlgn="b">
                        <a:buNone/>
                      </a:pPr>
                      <a:endParaRPr lang="fr-FR" sz="700" b="0" i="0" u="none" strike="noStrike">
                        <a:solidFill>
                          <a:srgbClr val="FF0000"/>
                        </a:solidFill>
                        <a:effectLst/>
                        <a:latin typeface="Calibri" panose="020F0502020204030204" pitchFamily="34" charset="0"/>
                      </a:endParaRPr>
                    </a:p>
                  </a:txBody>
                  <a:tcPr marL="5769" marR="5769" marT="576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buNone/>
                      </a:pPr>
                      <a:endParaRPr lang="fr-FR" sz="700" b="0" i="0" u="none" strike="noStrike">
                        <a:solidFill>
                          <a:srgbClr val="FF0000"/>
                        </a:solidFill>
                        <a:effectLst/>
                        <a:latin typeface="Calibri" panose="020F0502020204030204" pitchFamily="34" charset="0"/>
                      </a:endParaRPr>
                    </a:p>
                  </a:txBody>
                  <a:tcPr marL="5769" marR="5769" marT="576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188270527"/>
                  </a:ext>
                </a:extLst>
              </a:tr>
              <a:tr h="181916">
                <a:tc>
                  <a:txBody>
                    <a:bodyPr/>
                    <a:lstStyle/>
                    <a:p>
                      <a:pPr algn="l" fontAlgn="ctr">
                        <a:buNone/>
                      </a:pPr>
                      <a:r>
                        <a:rPr lang="fr-FR" sz="700" b="0" i="1" u="none" strike="noStrike">
                          <a:effectLst/>
                          <a:latin typeface="Calibri" panose="020F0502020204030204" pitchFamily="34" charset="0"/>
                        </a:rPr>
                        <a:t>Résultat financier</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700" b="0" i="0" u="none" strike="noStrike">
                          <a:solidFill>
                            <a:srgbClr val="FF0000"/>
                          </a:solidFill>
                          <a:effectLst/>
                          <a:latin typeface="Calibri" panose="020F0502020204030204" pitchFamily="34" charset="0"/>
                        </a:rPr>
                        <a:t> </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700" b="0" i="0" u="none" strike="noStrike">
                          <a:effectLst/>
                          <a:latin typeface="Calibri" panose="020F0502020204030204" pitchFamily="34" charset="0"/>
                        </a:rPr>
                        <a:t>                2 351 € </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700" b="0" i="1" u="none" strike="noStrike">
                          <a:effectLst/>
                          <a:latin typeface="Calibri" panose="020F0502020204030204" pitchFamily="34" charset="0"/>
                        </a:rPr>
                        <a:t> </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buNone/>
                      </a:pPr>
                      <a:r>
                        <a:rPr lang="fr-FR" sz="700" b="0" i="0" u="none" strike="noStrike">
                          <a:solidFill>
                            <a:srgbClr val="FF0000"/>
                          </a:solidFill>
                          <a:effectLst/>
                          <a:latin typeface="Calibri" panose="020F0502020204030204" pitchFamily="34" charset="0"/>
                        </a:rPr>
                        <a:t> </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700" b="0" i="0" u="none" strike="noStrike">
                          <a:effectLst/>
                          <a:latin typeface="Calibri" panose="020F0502020204030204" pitchFamily="34" charset="0"/>
                        </a:rPr>
                        <a:t>                2 558 € </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4041945561"/>
                  </a:ext>
                </a:extLst>
              </a:tr>
              <a:tr h="181916">
                <a:tc>
                  <a:txBody>
                    <a:bodyPr/>
                    <a:lstStyle/>
                    <a:p>
                      <a:pPr algn="l" fontAlgn="ctr">
                        <a:buNone/>
                      </a:pPr>
                      <a:r>
                        <a:rPr lang="fr-FR" sz="700" b="0" i="1" u="none" strike="noStrike">
                          <a:effectLst/>
                          <a:latin typeface="Calibri" panose="020F0502020204030204" pitchFamily="34" charset="0"/>
                        </a:rPr>
                        <a:t>Exceptionnel</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700" b="0" i="0" u="none" strike="noStrike">
                          <a:effectLst/>
                          <a:latin typeface="Calibri" panose="020F0502020204030204" pitchFamily="34" charset="0"/>
                        </a:rPr>
                        <a:t> </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700" b="0" i="0" u="none" strike="noStrike">
                          <a:effectLst/>
                          <a:latin typeface="Calibri" panose="020F0502020204030204" pitchFamily="34" charset="0"/>
                        </a:rPr>
                        <a:t>-               1 137 € </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700" b="0" i="1" u="none" strike="noStrike">
                          <a:effectLst/>
                          <a:latin typeface="Calibri" panose="020F0502020204030204" pitchFamily="34" charset="0"/>
                        </a:rPr>
                        <a:t> </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buNone/>
                      </a:pPr>
                      <a:r>
                        <a:rPr lang="fr-FR" sz="700" b="0" i="0" u="none" strike="noStrike">
                          <a:effectLst/>
                          <a:latin typeface="Calibri" panose="020F0502020204030204" pitchFamily="34" charset="0"/>
                        </a:rPr>
                        <a:t> </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700" b="0" i="0" u="none" strike="noStrike">
                          <a:effectLst/>
                          <a:latin typeface="Calibri" panose="020F0502020204030204" pitchFamily="34" charset="0"/>
                        </a:rPr>
                        <a:t>                   727 € </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28406128"/>
                  </a:ext>
                </a:extLst>
              </a:tr>
              <a:tr h="181916">
                <a:tc>
                  <a:txBody>
                    <a:bodyPr/>
                    <a:lstStyle/>
                    <a:p>
                      <a:pPr algn="l" fontAlgn="ctr">
                        <a:buNone/>
                      </a:pPr>
                      <a:r>
                        <a:rPr lang="fr-FR" sz="700" b="0" i="1" u="none" strike="noStrike">
                          <a:effectLst/>
                          <a:latin typeface="Calibri" panose="020F0502020204030204" pitchFamily="34" charset="0"/>
                        </a:rPr>
                        <a:t> </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buNone/>
                      </a:pPr>
                      <a:r>
                        <a:rPr lang="fr-FR" sz="700" b="0" i="0" u="none" strike="noStrike">
                          <a:effectLst/>
                          <a:latin typeface="Calibri" panose="020F0502020204030204" pitchFamily="34" charset="0"/>
                        </a:rPr>
                        <a:t> </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fr-FR" sz="700" b="0" i="0" u="none" strike="noStrike">
                          <a:effectLst/>
                          <a:latin typeface="Calibri" panose="020F0502020204030204" pitchFamily="34" charset="0"/>
                        </a:rPr>
                        <a:t> </a:t>
                      </a:r>
                    </a:p>
                  </a:txBody>
                  <a:tcPr marL="5769" marR="5769" marT="57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buNone/>
                      </a:pPr>
                      <a:r>
                        <a:rPr lang="fr-FR" sz="700" b="0" i="1" u="none" strike="noStrike">
                          <a:effectLst/>
                          <a:latin typeface="Calibri" panose="020F0502020204030204" pitchFamily="34" charset="0"/>
                        </a:rPr>
                        <a:t> </a:t>
                      </a:r>
                    </a:p>
                  </a:txBody>
                  <a:tcPr marL="5769" marR="5769" marT="57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buNone/>
                      </a:pPr>
                      <a:r>
                        <a:rPr lang="fr-FR" sz="700" b="0" i="0" u="none" strike="noStrike">
                          <a:effectLst/>
                          <a:latin typeface="Calibri" panose="020F0502020204030204" pitchFamily="34" charset="0"/>
                        </a:rPr>
                        <a:t> </a:t>
                      </a:r>
                    </a:p>
                  </a:txBody>
                  <a:tcPr marL="5769" marR="5769" marT="57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buNone/>
                      </a:pPr>
                      <a:r>
                        <a:rPr lang="fr-FR" sz="600" b="0" i="0" u="none" strike="noStrike">
                          <a:effectLst/>
                          <a:latin typeface="Century Schoolbook" panose="02040604050505020304" pitchFamily="18" charset="0"/>
                        </a:rPr>
                        <a:t> </a:t>
                      </a:r>
                    </a:p>
                  </a:txBody>
                  <a:tcPr marL="5769" marR="5769" marT="57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423665775"/>
                  </a:ext>
                </a:extLst>
              </a:tr>
              <a:tr h="125067">
                <a:tc>
                  <a:txBody>
                    <a:bodyPr/>
                    <a:lstStyle/>
                    <a:p>
                      <a:pPr algn="l" fontAlgn="b">
                        <a:buNone/>
                      </a:pPr>
                      <a:endParaRPr lang="fr-FR" sz="700" b="0" i="0" u="none" strike="noStrike">
                        <a:effectLst/>
                        <a:latin typeface="Calibri" panose="020F0502020204030204" pitchFamily="34" charset="0"/>
                      </a:endParaRPr>
                    </a:p>
                  </a:txBody>
                  <a:tcPr marL="5769" marR="5769" marT="576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buNone/>
                      </a:pPr>
                      <a:endParaRPr lang="fr-FR" sz="700" b="0" i="0" u="none" strike="noStrike">
                        <a:effectLst/>
                        <a:latin typeface="Calibri" panose="020F0502020204030204" pitchFamily="34" charset="0"/>
                      </a:endParaRPr>
                    </a:p>
                  </a:txBody>
                  <a:tcPr marL="5769" marR="5769" marT="576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buNone/>
                      </a:pPr>
                      <a:endParaRPr lang="fr-FR" sz="700" b="0" i="0" u="none" strike="noStrike">
                        <a:effectLst/>
                        <a:latin typeface="Calibri" panose="020F0502020204030204" pitchFamily="34" charset="0"/>
                      </a:endParaRPr>
                    </a:p>
                  </a:txBody>
                  <a:tcPr marL="5769" marR="5769" marT="576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fr-FR" sz="700" b="0" i="0" u="none" strike="noStrike">
                          <a:effectLst/>
                          <a:latin typeface="Calibri" panose="020F0502020204030204" pitchFamily="34" charset="0"/>
                        </a:rPr>
                        <a:t> </a:t>
                      </a:r>
                    </a:p>
                  </a:txBody>
                  <a:tcPr marL="5769" marR="5769" marT="5769" marB="0" anchor="b">
                    <a:lnL>
                      <a:noFill/>
                    </a:lnL>
                    <a:lnR>
                      <a:noFill/>
                    </a:lnR>
                    <a:lnT>
                      <a:noFill/>
                    </a:lnT>
                    <a:lnB>
                      <a:noFill/>
                    </a:lnB>
                    <a:solidFill>
                      <a:srgbClr val="FFFFFF"/>
                    </a:solidFill>
                  </a:tcPr>
                </a:tc>
                <a:tc>
                  <a:txBody>
                    <a:bodyPr/>
                    <a:lstStyle/>
                    <a:p>
                      <a:pPr algn="ctr" fontAlgn="b">
                        <a:buNone/>
                      </a:pPr>
                      <a:endParaRPr lang="fr-FR" sz="700" b="0" i="0" u="none" strike="noStrike">
                        <a:effectLst/>
                        <a:latin typeface="Calibri" panose="020F0502020204030204" pitchFamily="34" charset="0"/>
                      </a:endParaRPr>
                    </a:p>
                  </a:txBody>
                  <a:tcPr marL="5769" marR="5769" marT="576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buNone/>
                      </a:pPr>
                      <a:endParaRPr lang="fr-FR" sz="700" b="0" i="0" u="none" strike="noStrike">
                        <a:effectLst/>
                        <a:latin typeface="Calibri" panose="020F0502020204030204" pitchFamily="34" charset="0"/>
                      </a:endParaRPr>
                    </a:p>
                  </a:txBody>
                  <a:tcPr marL="5769" marR="5769" marT="576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042367594"/>
                  </a:ext>
                </a:extLst>
              </a:tr>
              <a:tr h="227395">
                <a:tc>
                  <a:txBody>
                    <a:bodyPr/>
                    <a:lstStyle/>
                    <a:p>
                      <a:pPr algn="ctr" fontAlgn="ctr">
                        <a:buNone/>
                      </a:pPr>
                      <a:r>
                        <a:rPr lang="fr-FR" sz="700" b="1" i="0" u="none" strike="noStrike">
                          <a:effectLst/>
                          <a:latin typeface="Calibri" panose="020F0502020204030204" pitchFamily="34" charset="0"/>
                        </a:rPr>
                        <a:t>Résultat Net </a:t>
                      </a:r>
                    </a:p>
                  </a:txBody>
                  <a:tcPr marL="5769" marR="5769" marT="57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fontAlgn="ctr">
                        <a:buNone/>
                      </a:pPr>
                      <a:r>
                        <a:rPr lang="fr-FR" sz="700" b="0" i="0" u="none" strike="noStrike">
                          <a:effectLst/>
                          <a:latin typeface="Calibri" panose="020F0502020204030204" pitchFamily="34" charset="0"/>
                        </a:rPr>
                        <a:t> </a:t>
                      </a:r>
                    </a:p>
                  </a:txBody>
                  <a:tcPr marL="5769" marR="5769" marT="5769"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fontAlgn="ctr">
                        <a:buNone/>
                      </a:pPr>
                      <a:r>
                        <a:rPr lang="fr-FR" sz="700" b="0" i="0" u="none" strike="noStrike">
                          <a:effectLst/>
                          <a:latin typeface="Calibri" panose="020F0502020204030204" pitchFamily="34" charset="0"/>
                        </a:rPr>
                        <a:t>-             25 149 € </a:t>
                      </a:r>
                    </a:p>
                  </a:txBody>
                  <a:tcPr marL="5769" marR="5769" marT="5769"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fontAlgn="ctr">
                        <a:buNone/>
                      </a:pPr>
                      <a:r>
                        <a:rPr lang="fr-FR" sz="700" b="1" i="0" u="none" strike="noStrike">
                          <a:effectLst/>
                          <a:latin typeface="Calibri" panose="020F0502020204030204" pitchFamily="34" charset="0"/>
                        </a:rPr>
                        <a:t> </a:t>
                      </a:r>
                    </a:p>
                  </a:txBody>
                  <a:tcPr marL="5769" marR="5769" marT="57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buNone/>
                      </a:pPr>
                      <a:r>
                        <a:rPr lang="fr-FR" sz="700" b="0" i="0" u="none" strike="noStrike">
                          <a:effectLst/>
                          <a:latin typeface="Calibri" panose="020F0502020204030204" pitchFamily="34" charset="0"/>
                        </a:rPr>
                        <a:t> </a:t>
                      </a:r>
                    </a:p>
                  </a:txBody>
                  <a:tcPr marL="5769" marR="5769" marT="5769"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fontAlgn="ctr">
                        <a:buNone/>
                      </a:pPr>
                      <a:r>
                        <a:rPr lang="fr-FR" sz="700" b="0" i="0" u="none" strike="noStrike" dirty="0">
                          <a:effectLst/>
                          <a:latin typeface="Calibri" panose="020F0502020204030204" pitchFamily="34" charset="0"/>
                        </a:rPr>
                        <a:t>-             50 888 € </a:t>
                      </a:r>
                    </a:p>
                  </a:txBody>
                  <a:tcPr marL="5769" marR="5769" marT="5769"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xmlns="" val="154549453"/>
                  </a:ext>
                </a:extLst>
              </a:tr>
            </a:tbl>
          </a:graphicData>
        </a:graphic>
      </p:graphicFrame>
    </p:spTree>
    <p:extLst>
      <p:ext uri="{BB962C8B-B14F-4D97-AF65-F5344CB8AC3E}">
        <p14:creationId xmlns:p14="http://schemas.microsoft.com/office/powerpoint/2010/main" val="3483460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normAutofit fontScale="90000"/>
          </a:bodyPr>
          <a:lstStyle/>
          <a:p>
            <a:r>
              <a:rPr lang="fr-FR" dirty="0"/>
              <a:t>I- RAPPORT FINANCIER</a:t>
            </a:r>
          </a:p>
        </p:txBody>
      </p:sp>
      <p:sp>
        <p:nvSpPr>
          <p:cNvPr id="12" name="Espace réservé du texte 11"/>
          <p:cNvSpPr>
            <a:spLocks noGrp="1"/>
          </p:cNvSpPr>
          <p:nvPr>
            <p:ph type="body" sz="quarter" idx="13"/>
          </p:nvPr>
        </p:nvSpPr>
        <p:spPr>
          <a:xfrm>
            <a:off x="304800" y="381000"/>
            <a:ext cx="8077200" cy="381000"/>
          </a:xfrm>
        </p:spPr>
        <p:txBody>
          <a:bodyPr>
            <a:normAutofit/>
          </a:bodyPr>
          <a:lstStyle/>
          <a:p>
            <a:r>
              <a:rPr lang="fr-FR" sz="1600" dirty="0">
                <a:solidFill>
                  <a:schemeClr val="tx1"/>
                </a:solidFill>
              </a:rPr>
              <a:t>2) COMPTE DE RESULTAT 2024</a:t>
            </a:r>
          </a:p>
        </p:txBody>
      </p:sp>
      <p:pic>
        <p:nvPicPr>
          <p:cNvPr id="3" name="Image 2">
            <a:extLst>
              <a:ext uri="{FF2B5EF4-FFF2-40B4-BE49-F238E27FC236}">
                <a16:creationId xmlns:a16="http://schemas.microsoft.com/office/drawing/2014/main" xmlns="" id="{CC0C3DF2-F09F-3BFF-23FB-5DF533D5D35D}"/>
              </a:ext>
            </a:extLst>
          </p:cNvPr>
          <p:cNvPicPr>
            <a:picLocks noChangeAspect="1"/>
          </p:cNvPicPr>
          <p:nvPr/>
        </p:nvPicPr>
        <p:blipFill>
          <a:blip r:embed="rId2"/>
          <a:stretch>
            <a:fillRect/>
          </a:stretch>
        </p:blipFill>
        <p:spPr>
          <a:xfrm>
            <a:off x="304801" y="762000"/>
            <a:ext cx="8077200" cy="5638800"/>
          </a:xfrm>
          <a:prstGeom prst="rect">
            <a:avLst/>
          </a:prstGeom>
        </p:spPr>
      </p:pic>
    </p:spTree>
    <p:extLst>
      <p:ext uri="{BB962C8B-B14F-4D97-AF65-F5344CB8AC3E}">
        <p14:creationId xmlns:p14="http://schemas.microsoft.com/office/powerpoint/2010/main" val="3958173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I- RAPPORT FINANCIER</a:t>
            </a:r>
          </a:p>
        </p:txBody>
      </p:sp>
      <p:sp>
        <p:nvSpPr>
          <p:cNvPr id="3" name="Espace réservé du texte 2"/>
          <p:cNvSpPr>
            <a:spLocks noGrp="1"/>
          </p:cNvSpPr>
          <p:nvPr>
            <p:ph type="body" sz="quarter" idx="13"/>
          </p:nvPr>
        </p:nvSpPr>
        <p:spPr>
          <a:xfrm>
            <a:off x="304800" y="381000"/>
            <a:ext cx="8077200" cy="457200"/>
          </a:xfrm>
        </p:spPr>
        <p:txBody>
          <a:bodyPr>
            <a:noAutofit/>
          </a:bodyPr>
          <a:lstStyle/>
          <a:p>
            <a:r>
              <a:rPr lang="fr-FR" sz="1600" dirty="0">
                <a:solidFill>
                  <a:schemeClr val="tx1"/>
                </a:solidFill>
              </a:rPr>
              <a:t>3) BILAN 2024 ACTIF</a:t>
            </a:r>
          </a:p>
        </p:txBody>
      </p:sp>
      <p:sp>
        <p:nvSpPr>
          <p:cNvPr id="4" name="ZoneTexte 3"/>
          <p:cNvSpPr txBox="1"/>
          <p:nvPr/>
        </p:nvSpPr>
        <p:spPr>
          <a:xfrm>
            <a:off x="434662" y="1018767"/>
            <a:ext cx="184731" cy="369332"/>
          </a:xfrm>
          <a:prstGeom prst="rect">
            <a:avLst/>
          </a:prstGeom>
          <a:noFill/>
        </p:spPr>
        <p:txBody>
          <a:bodyPr wrap="none" rtlCol="0">
            <a:spAutoFit/>
          </a:bodyPr>
          <a:lstStyle/>
          <a:p>
            <a:endParaRPr lang="fr-FR" dirty="0"/>
          </a:p>
        </p:txBody>
      </p:sp>
      <p:pic>
        <p:nvPicPr>
          <p:cNvPr id="6" name="Image 5">
            <a:extLst>
              <a:ext uri="{FF2B5EF4-FFF2-40B4-BE49-F238E27FC236}">
                <a16:creationId xmlns:a16="http://schemas.microsoft.com/office/drawing/2014/main" xmlns="" id="{8D0367A6-5637-18A5-EF83-6DD637DB0E2F}"/>
              </a:ext>
            </a:extLst>
          </p:cNvPr>
          <p:cNvPicPr>
            <a:picLocks noChangeAspect="1"/>
          </p:cNvPicPr>
          <p:nvPr/>
        </p:nvPicPr>
        <p:blipFill>
          <a:blip r:embed="rId3"/>
          <a:stretch>
            <a:fillRect/>
          </a:stretch>
        </p:blipFill>
        <p:spPr>
          <a:xfrm>
            <a:off x="304800" y="881062"/>
            <a:ext cx="8153400" cy="5519738"/>
          </a:xfrm>
          <a:prstGeom prst="rect">
            <a:avLst/>
          </a:prstGeom>
        </p:spPr>
      </p:pic>
    </p:spTree>
    <p:extLst>
      <p:ext uri="{BB962C8B-B14F-4D97-AF65-F5344CB8AC3E}">
        <p14:creationId xmlns:p14="http://schemas.microsoft.com/office/powerpoint/2010/main" val="1926197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I- RAPPORT FINANCIER</a:t>
            </a:r>
          </a:p>
        </p:txBody>
      </p:sp>
      <p:sp>
        <p:nvSpPr>
          <p:cNvPr id="3" name="Espace réservé du texte 2"/>
          <p:cNvSpPr>
            <a:spLocks noGrp="1"/>
          </p:cNvSpPr>
          <p:nvPr>
            <p:ph type="body" sz="quarter" idx="13"/>
          </p:nvPr>
        </p:nvSpPr>
        <p:spPr>
          <a:xfrm>
            <a:off x="304800" y="381000"/>
            <a:ext cx="8077200" cy="381000"/>
          </a:xfrm>
        </p:spPr>
        <p:txBody>
          <a:bodyPr>
            <a:noAutofit/>
          </a:bodyPr>
          <a:lstStyle/>
          <a:p>
            <a:r>
              <a:rPr lang="fr-FR" sz="1600" dirty="0">
                <a:solidFill>
                  <a:schemeClr val="tx1"/>
                </a:solidFill>
              </a:rPr>
              <a:t>4) BILAN 2024 : PASSIF</a:t>
            </a:r>
          </a:p>
        </p:txBody>
      </p:sp>
      <p:sp>
        <p:nvSpPr>
          <p:cNvPr id="4" name="ZoneTexte 3"/>
          <p:cNvSpPr txBox="1"/>
          <p:nvPr/>
        </p:nvSpPr>
        <p:spPr>
          <a:xfrm>
            <a:off x="461829" y="957641"/>
            <a:ext cx="184731" cy="369332"/>
          </a:xfrm>
          <a:prstGeom prst="rect">
            <a:avLst/>
          </a:prstGeom>
          <a:noFill/>
        </p:spPr>
        <p:txBody>
          <a:bodyPr wrap="none" rtlCol="0">
            <a:spAutoFit/>
          </a:bodyPr>
          <a:lstStyle/>
          <a:p>
            <a:endParaRPr lang="fr-FR" dirty="0"/>
          </a:p>
        </p:txBody>
      </p:sp>
      <p:pic>
        <p:nvPicPr>
          <p:cNvPr id="6" name="Image 5">
            <a:extLst>
              <a:ext uri="{FF2B5EF4-FFF2-40B4-BE49-F238E27FC236}">
                <a16:creationId xmlns:a16="http://schemas.microsoft.com/office/drawing/2014/main" xmlns="" id="{8B283111-7927-0E78-3760-85E571FC93AC}"/>
              </a:ext>
            </a:extLst>
          </p:cNvPr>
          <p:cNvPicPr>
            <a:picLocks noChangeAspect="1"/>
          </p:cNvPicPr>
          <p:nvPr/>
        </p:nvPicPr>
        <p:blipFill>
          <a:blip r:embed="rId3"/>
          <a:stretch>
            <a:fillRect/>
          </a:stretch>
        </p:blipFill>
        <p:spPr>
          <a:xfrm>
            <a:off x="1333500" y="762000"/>
            <a:ext cx="6477000" cy="5715000"/>
          </a:xfrm>
          <a:prstGeom prst="rect">
            <a:avLst/>
          </a:prstGeom>
        </p:spPr>
      </p:pic>
    </p:spTree>
    <p:extLst>
      <p:ext uri="{BB962C8B-B14F-4D97-AF65-F5344CB8AC3E}">
        <p14:creationId xmlns:p14="http://schemas.microsoft.com/office/powerpoint/2010/main" val="3474165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Ii- RAPPORT COMMISSAIRE AUX COMPTES</a:t>
            </a:r>
          </a:p>
        </p:txBody>
      </p:sp>
      <p:sp>
        <p:nvSpPr>
          <p:cNvPr id="3" name="Espace réservé du texte 2"/>
          <p:cNvSpPr>
            <a:spLocks noGrp="1"/>
          </p:cNvSpPr>
          <p:nvPr>
            <p:ph type="body" sz="quarter" idx="13"/>
          </p:nvPr>
        </p:nvSpPr>
        <p:spPr>
          <a:xfrm>
            <a:off x="304800" y="381000"/>
            <a:ext cx="8077200" cy="381000"/>
          </a:xfrm>
        </p:spPr>
        <p:txBody>
          <a:bodyPr>
            <a:normAutofit/>
          </a:bodyPr>
          <a:lstStyle/>
          <a:p>
            <a:r>
              <a:rPr lang="fr-FR" sz="1600" dirty="0">
                <a:solidFill>
                  <a:schemeClr val="tx1"/>
                </a:solidFill>
              </a:rPr>
              <a:t>Lecture des rapports du commissaire aux comptes</a:t>
            </a:r>
          </a:p>
        </p:txBody>
      </p:sp>
      <p:sp>
        <p:nvSpPr>
          <p:cNvPr id="5" name="ZoneTexte 4"/>
          <p:cNvSpPr txBox="1"/>
          <p:nvPr/>
        </p:nvSpPr>
        <p:spPr>
          <a:xfrm>
            <a:off x="762000" y="1066801"/>
            <a:ext cx="7315200" cy="1200329"/>
          </a:xfrm>
          <a:prstGeom prst="rect">
            <a:avLst/>
          </a:prstGeom>
          <a:noFill/>
        </p:spPr>
        <p:txBody>
          <a:bodyPr wrap="square" rtlCol="0">
            <a:spAutoFit/>
          </a:bodyPr>
          <a:lstStyle/>
          <a:p>
            <a:r>
              <a:rPr dirty="0">
                <a:solidFill>
                  <a:prstClr val="black"/>
                </a:solidFill>
              </a:rPr>
              <a:t>Rapports présentés par Vincent Maquet de la société FITECO</a:t>
            </a:r>
          </a:p>
          <a:p>
            <a:pPr marL="285750" indent="-285750">
              <a:buFontTx/>
              <a:buChar char="-"/>
            </a:pPr>
            <a:r>
              <a:rPr dirty="0">
                <a:solidFill>
                  <a:prstClr val="black"/>
                </a:solidFill>
              </a:rPr>
              <a:t>Lecture du rapport sur les comptes </a:t>
            </a:r>
            <a:r>
              <a:rPr dirty="0" smtClean="0">
                <a:solidFill>
                  <a:prstClr val="black"/>
                </a:solidFill>
              </a:rPr>
              <a:t>annuels.</a:t>
            </a:r>
            <a:endParaRPr dirty="0">
              <a:solidFill>
                <a:prstClr val="black"/>
              </a:solidFill>
            </a:endParaRPr>
          </a:p>
          <a:p>
            <a:pPr marL="285750" indent="-285750">
              <a:buFontTx/>
              <a:buChar char="-"/>
            </a:pPr>
            <a:r>
              <a:rPr dirty="0">
                <a:solidFill>
                  <a:prstClr val="black"/>
                </a:solidFill>
              </a:rPr>
              <a:t>Lecture du rapport spécial sur les conventions réglementées</a:t>
            </a:r>
            <a:r>
              <a:rPr dirty="0">
                <a:solidFill>
                  <a:srgbClr val="FF0000"/>
                </a:solidFill>
              </a:rPr>
              <a:t>.</a:t>
            </a:r>
          </a:p>
          <a:p>
            <a:endParaRPr dirty="0">
              <a:solidFill>
                <a:srgbClr val="FF0000"/>
              </a:solidFill>
            </a:endParaRPr>
          </a:p>
        </p:txBody>
      </p:sp>
    </p:spTree>
    <p:extLst>
      <p:ext uri="{BB962C8B-B14F-4D97-AF65-F5344CB8AC3E}">
        <p14:creationId xmlns:p14="http://schemas.microsoft.com/office/powerpoint/2010/main" val="1392325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10600" y="381000"/>
            <a:ext cx="533400" cy="5867400"/>
          </a:xfrm>
        </p:spPr>
        <p:txBody>
          <a:bodyPr>
            <a:noAutofit/>
          </a:bodyPr>
          <a:lstStyle/>
          <a:p>
            <a:r>
              <a:rPr lang="fr-FR" sz="1800" dirty="0"/>
              <a:t>III- APPROBATION DES COMPTES 2022</a:t>
            </a:r>
          </a:p>
        </p:txBody>
      </p:sp>
      <p:sp>
        <p:nvSpPr>
          <p:cNvPr id="3" name="Espace réservé du texte 2"/>
          <p:cNvSpPr>
            <a:spLocks noGrp="1"/>
          </p:cNvSpPr>
          <p:nvPr>
            <p:ph type="body" sz="quarter" idx="13"/>
          </p:nvPr>
        </p:nvSpPr>
        <p:spPr>
          <a:xfrm>
            <a:off x="304800" y="381000"/>
            <a:ext cx="8077200" cy="381000"/>
          </a:xfrm>
        </p:spPr>
        <p:txBody>
          <a:bodyPr>
            <a:noAutofit/>
          </a:bodyPr>
          <a:lstStyle/>
          <a:p>
            <a:r>
              <a:rPr lang="fr-FR" sz="1600" dirty="0">
                <a:solidFill>
                  <a:schemeClr val="tx1"/>
                </a:solidFill>
              </a:rPr>
              <a:t>APPROBATION DES COMPTES 2024</a:t>
            </a:r>
          </a:p>
        </p:txBody>
      </p:sp>
      <p:sp>
        <p:nvSpPr>
          <p:cNvPr id="14" name="Rectangle 13"/>
          <p:cNvSpPr/>
          <p:nvPr/>
        </p:nvSpPr>
        <p:spPr>
          <a:xfrm>
            <a:off x="457201" y="1981200"/>
            <a:ext cx="5826075" cy="369332"/>
          </a:xfrm>
          <a:prstGeom prst="rect">
            <a:avLst/>
          </a:prstGeom>
        </p:spPr>
        <p:txBody>
          <a:bodyPr wrap="square">
            <a:spAutoFit/>
          </a:bodyPr>
          <a:lstStyle/>
          <a:p>
            <a:r>
              <a:rPr dirty="0">
                <a:solidFill>
                  <a:srgbClr val="000000"/>
                </a:solidFill>
              </a:rPr>
              <a:t>1) le rapport financier présenté.</a:t>
            </a:r>
          </a:p>
        </p:txBody>
      </p:sp>
      <p:sp>
        <p:nvSpPr>
          <p:cNvPr id="15" name="ZoneTexte 14"/>
          <p:cNvSpPr txBox="1"/>
          <p:nvPr/>
        </p:nvSpPr>
        <p:spPr>
          <a:xfrm>
            <a:off x="457200" y="2408872"/>
            <a:ext cx="8077200" cy="923330"/>
          </a:xfrm>
          <a:prstGeom prst="rect">
            <a:avLst/>
          </a:prstGeom>
          <a:noFill/>
        </p:spPr>
        <p:txBody>
          <a:bodyPr wrap="square" rtlCol="0">
            <a:spAutoFit/>
          </a:bodyPr>
          <a:lstStyle/>
          <a:p>
            <a:r>
              <a:rPr dirty="0">
                <a:solidFill>
                  <a:srgbClr val="000000"/>
                </a:solidFill>
              </a:rPr>
              <a:t>2) les comptes présentés et approuvé à l’unanimité par le Conseil d’Administration lors du CA du 9 septembre 2025 et qui viennent de vous être présentés.</a:t>
            </a:r>
          </a:p>
          <a:p>
            <a:endParaRPr dirty="0">
              <a:solidFill>
                <a:srgbClr val="000000"/>
              </a:solidFill>
            </a:endParaRPr>
          </a:p>
        </p:txBody>
      </p:sp>
      <p:sp>
        <p:nvSpPr>
          <p:cNvPr id="16" name="ZoneTexte 15"/>
          <p:cNvSpPr txBox="1"/>
          <p:nvPr/>
        </p:nvSpPr>
        <p:spPr>
          <a:xfrm>
            <a:off x="457200" y="3200400"/>
            <a:ext cx="8077200" cy="923330"/>
          </a:xfrm>
          <a:prstGeom prst="rect">
            <a:avLst/>
          </a:prstGeom>
          <a:noFill/>
        </p:spPr>
        <p:txBody>
          <a:bodyPr wrap="square" rtlCol="0">
            <a:spAutoFit/>
          </a:bodyPr>
          <a:lstStyle/>
          <a:p>
            <a:r>
              <a:rPr dirty="0">
                <a:solidFill>
                  <a:srgbClr val="000000"/>
                </a:solidFill>
              </a:rPr>
              <a:t>3) </a:t>
            </a:r>
            <a:r>
              <a:rPr dirty="0">
                <a:solidFill>
                  <a:prstClr val="black"/>
                </a:solidFill>
              </a:rPr>
              <a:t>l’affectation du résultat de l’exercice 2024 d’un montant de -25 149 € en report à nouveau</a:t>
            </a:r>
          </a:p>
          <a:p>
            <a:endParaRPr dirty="0">
              <a:solidFill>
                <a:srgbClr val="000000"/>
              </a:solidFill>
            </a:endParaRPr>
          </a:p>
        </p:txBody>
      </p:sp>
      <p:sp>
        <p:nvSpPr>
          <p:cNvPr id="9" name="ZoneTexte 8"/>
          <p:cNvSpPr txBox="1"/>
          <p:nvPr/>
        </p:nvSpPr>
        <p:spPr>
          <a:xfrm>
            <a:off x="336699" y="999460"/>
            <a:ext cx="5943600" cy="369332"/>
          </a:xfrm>
          <a:prstGeom prst="rect">
            <a:avLst/>
          </a:prstGeom>
          <a:noFill/>
        </p:spPr>
        <p:txBody>
          <a:bodyPr wrap="square" rtlCol="0">
            <a:spAutoFit/>
          </a:bodyPr>
          <a:lstStyle/>
          <a:p>
            <a:r>
              <a:rPr dirty="0" smtClean="0">
                <a:solidFill>
                  <a:srgbClr val="000000"/>
                </a:solidFill>
              </a:rPr>
              <a:t>Les trois résolutions suivantes sont approuvées à l'unanimité</a:t>
            </a:r>
            <a:endParaRPr dirty="0">
              <a:solidFill>
                <a:srgbClr val="000000"/>
              </a:solidFill>
            </a:endParaRPr>
          </a:p>
        </p:txBody>
      </p:sp>
    </p:spTree>
    <p:extLst>
      <p:ext uri="{BB962C8B-B14F-4D97-AF65-F5344CB8AC3E}">
        <p14:creationId xmlns:p14="http://schemas.microsoft.com/office/powerpoint/2010/main" val="320013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re 41"/>
          <p:cNvSpPr>
            <a:spLocks noGrp="1"/>
          </p:cNvSpPr>
          <p:nvPr>
            <p:ph type="title"/>
          </p:nvPr>
        </p:nvSpPr>
        <p:spPr/>
        <p:txBody>
          <a:bodyPr>
            <a:normAutofit/>
          </a:bodyPr>
          <a:lstStyle/>
          <a:p>
            <a:r>
              <a:rPr lang="fr-FR" sz="2000" dirty="0"/>
              <a:t>V RAPPORT MORAL ET COMPTE RENDU D’ACTIVITE</a:t>
            </a:r>
          </a:p>
        </p:txBody>
      </p:sp>
      <p:sp>
        <p:nvSpPr>
          <p:cNvPr id="10" name="Espace réservé du contenu 9"/>
          <p:cNvSpPr>
            <a:spLocks noGrp="1"/>
          </p:cNvSpPr>
          <p:nvPr>
            <p:ph sz="quarter" idx="15"/>
          </p:nvPr>
        </p:nvSpPr>
        <p:spPr>
          <a:xfrm>
            <a:off x="10439400" y="381000"/>
            <a:ext cx="3962400" cy="5638800"/>
          </a:xfrm>
        </p:spPr>
        <p:txBody>
          <a:bodyPr/>
          <a:lstStyle/>
          <a:p>
            <a:endParaRPr lang="fr-FR" dirty="0"/>
          </a:p>
          <a:p>
            <a:endParaRPr lang="fr-FR" dirty="0"/>
          </a:p>
        </p:txBody>
      </p:sp>
      <p:sp>
        <p:nvSpPr>
          <p:cNvPr id="9" name="Espace réservé du texte 8"/>
          <p:cNvSpPr>
            <a:spLocks noGrp="1"/>
          </p:cNvSpPr>
          <p:nvPr>
            <p:ph type="body" sz="quarter" idx="14"/>
          </p:nvPr>
        </p:nvSpPr>
        <p:spPr>
          <a:xfrm>
            <a:off x="304800" y="304800"/>
            <a:ext cx="8229600" cy="381000"/>
          </a:xfrm>
        </p:spPr>
        <p:txBody>
          <a:bodyPr>
            <a:noAutofit/>
          </a:bodyPr>
          <a:lstStyle/>
          <a:p>
            <a:r>
              <a:rPr lang="fr-FR" sz="1600" dirty="0">
                <a:solidFill>
                  <a:schemeClr val="tx1"/>
                </a:solidFill>
              </a:rPr>
              <a:t>A- RAPPORT MORAL </a:t>
            </a:r>
          </a:p>
        </p:txBody>
      </p:sp>
      <p:sp>
        <p:nvSpPr>
          <p:cNvPr id="17" name="ZoneTexte 16"/>
          <p:cNvSpPr txBox="1"/>
          <p:nvPr/>
        </p:nvSpPr>
        <p:spPr>
          <a:xfrm>
            <a:off x="304800" y="762001"/>
            <a:ext cx="8153400" cy="6555641"/>
          </a:xfrm>
          <a:prstGeom prst="rect">
            <a:avLst/>
          </a:prstGeom>
          <a:noFill/>
        </p:spPr>
        <p:txBody>
          <a:bodyPr wrap="square" rtlCol="0">
            <a:spAutoFit/>
          </a:bodyPr>
          <a:lstStyle/>
          <a:p>
            <a:r>
              <a:rPr lang="fr-FR" dirty="0" smtClean="0"/>
              <a:t>Je </a:t>
            </a:r>
            <a:r>
              <a:rPr lang="fr-FR" dirty="0"/>
              <a:t>voudrais commencer par quelques mercis</a:t>
            </a:r>
            <a:r>
              <a:rPr lang="fr-FR" dirty="0" smtClean="0"/>
              <a:t>.</a:t>
            </a:r>
            <a:endParaRPr lang="fr-FR" dirty="0"/>
          </a:p>
          <a:p>
            <a:r>
              <a:rPr lang="fr-FR" dirty="0"/>
              <a:t>Merci à vous tous d’avoir pris un peu de temps pour  assister à cette assemblée générale, procédure indispensable au bon fonctionnement de notre association. </a:t>
            </a:r>
          </a:p>
          <a:p>
            <a:r>
              <a:rPr lang="fr-FR" dirty="0"/>
              <a:t>Merci aux membres du bureau pour leur implication et pour leur travail quotidien. Leur investissement est très précieux et un soutien important pour la Présidente.</a:t>
            </a:r>
          </a:p>
          <a:p>
            <a:r>
              <a:rPr lang="fr-FR" dirty="0"/>
              <a:t> </a:t>
            </a:r>
            <a:r>
              <a:rPr lang="fr-FR" dirty="0" smtClean="0"/>
              <a:t>Merci </a:t>
            </a:r>
            <a:r>
              <a:rPr lang="fr-FR" dirty="0"/>
              <a:t>au groupe de travail « Partenariat » pour leur travail sur toutes les conventions et le suivi à venir</a:t>
            </a:r>
            <a:r>
              <a:rPr lang="fr-FR" dirty="0" smtClean="0"/>
              <a:t>.</a:t>
            </a:r>
            <a:endParaRPr lang="fr-FR" dirty="0"/>
          </a:p>
          <a:p>
            <a:r>
              <a:rPr lang="fr-FR" dirty="0"/>
              <a:t> </a:t>
            </a:r>
            <a:r>
              <a:rPr lang="fr-FR" dirty="0" smtClean="0"/>
              <a:t>Merci </a:t>
            </a:r>
            <a:r>
              <a:rPr lang="fr-FR" dirty="0"/>
              <a:t>aussi aux membres du CA pour leur fidélité aux réunions du Conseil </a:t>
            </a:r>
          </a:p>
          <a:p>
            <a:r>
              <a:rPr lang="fr-FR" dirty="0" smtClean="0"/>
              <a:t>d’Administration </a:t>
            </a:r>
            <a:r>
              <a:rPr lang="fr-FR" dirty="0"/>
              <a:t>et leurs idées.</a:t>
            </a:r>
          </a:p>
          <a:p>
            <a:r>
              <a:rPr lang="fr-FR" dirty="0"/>
              <a:t> </a:t>
            </a:r>
            <a:r>
              <a:rPr lang="fr-FR" dirty="0" smtClean="0"/>
              <a:t>Bien </a:t>
            </a:r>
            <a:r>
              <a:rPr lang="fr-FR" dirty="0"/>
              <a:t>sûr, un grand merci à Patricia et Katia pour leur travail au sein de l’association. </a:t>
            </a:r>
          </a:p>
          <a:p>
            <a:r>
              <a:rPr lang="fr-FR" dirty="0"/>
              <a:t> </a:t>
            </a:r>
            <a:r>
              <a:rPr lang="fr-FR" dirty="0" smtClean="0"/>
              <a:t>Merci </a:t>
            </a:r>
            <a:r>
              <a:rPr lang="fr-FR" dirty="0"/>
              <a:t>aux représentants de l’entreprise FITECO pour le travail effectué sur la vérification des comptes</a:t>
            </a:r>
            <a:r>
              <a:rPr lang="fr-FR" dirty="0" smtClean="0"/>
              <a:t>. </a:t>
            </a:r>
          </a:p>
          <a:p>
            <a:endParaRPr lang="fr-FR" dirty="0" smtClean="0"/>
          </a:p>
          <a:p>
            <a:r>
              <a:rPr lang="fr-FR" dirty="0" smtClean="0"/>
              <a:t>Je </a:t>
            </a:r>
            <a:r>
              <a:rPr lang="fr-FR" dirty="0"/>
              <a:t>vous rappelle la constitution de notre bureau.</a:t>
            </a:r>
          </a:p>
          <a:p>
            <a:r>
              <a:rPr lang="fr-FR" dirty="0"/>
              <a:t> </a:t>
            </a:r>
          </a:p>
          <a:p>
            <a:r>
              <a:rPr lang="fr-FR" dirty="0"/>
              <a:t>Sylvie PAYSAN est secrétaire.</a:t>
            </a:r>
          </a:p>
          <a:p>
            <a:r>
              <a:rPr lang="fr-FR" dirty="0"/>
              <a:t>Emmanuelle GODEAU est secrétaire adjointe.</a:t>
            </a:r>
          </a:p>
          <a:p>
            <a:r>
              <a:rPr lang="fr-FR" dirty="0"/>
              <a:t>Virginie LESBEC est trésorière.</a:t>
            </a:r>
          </a:p>
          <a:p>
            <a:r>
              <a:rPr lang="fr-FR" dirty="0"/>
              <a:t>Florence DUMONT est trésorière adjointe.</a:t>
            </a:r>
          </a:p>
          <a:p>
            <a:r>
              <a:rPr lang="fr-FR" dirty="0"/>
              <a:t>Et le Conseil d’administration m’a confié la Présidence de l’association.</a:t>
            </a:r>
          </a:p>
          <a:p>
            <a:pPr marL="285750" indent="-285750">
              <a:buFontTx/>
              <a:buChar char="-"/>
            </a:pPr>
            <a:endParaRPr lang="fr-FR" sz="1200" dirty="0"/>
          </a:p>
          <a:p>
            <a:pPr marL="285750" indent="-285750">
              <a:buFontTx/>
              <a:buChar char="-"/>
            </a:pPr>
            <a:endParaRPr lang="fr-FR" sz="1200" dirty="0"/>
          </a:p>
          <a:p>
            <a:endParaRPr lang="fr-FR" dirty="0">
              <a:solidFill>
                <a:srgbClr val="FF0000"/>
              </a:solidFill>
            </a:endParaRPr>
          </a:p>
          <a:p>
            <a:pPr marL="285750" indent="-285750">
              <a:buFontTx/>
              <a:buChar char="-"/>
            </a:pPr>
            <a:endParaRPr lang="fr-FR" dirty="0"/>
          </a:p>
        </p:txBody>
      </p:sp>
    </p:spTree>
    <p:extLst>
      <p:ext uri="{BB962C8B-B14F-4D97-AF65-F5344CB8AC3E}">
        <p14:creationId xmlns:p14="http://schemas.microsoft.com/office/powerpoint/2010/main" val="3523033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Présentation">
  <a:themeElements>
    <a:clrScheme name="Fonderie">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1610</Words>
  <Application>Microsoft Office PowerPoint</Application>
  <PresentationFormat>Affichage à l'écran (4:3)</PresentationFormat>
  <Paragraphs>394</Paragraphs>
  <Slides>26</Slides>
  <Notes>11</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Présentation</vt:lpstr>
      <vt:lpstr> </vt:lpstr>
      <vt:lpstr>0 - ORDRE DU JOUR</vt:lpstr>
      <vt:lpstr>I- RAPPORT FINANCIER</vt:lpstr>
      <vt:lpstr>I- RAPPORT FINANCIER</vt:lpstr>
      <vt:lpstr>I- RAPPORT FINANCIER</vt:lpstr>
      <vt:lpstr>I- RAPPORT FINANCIER</vt:lpstr>
      <vt:lpstr>Ii- RAPPORT COMMISSAIRE AUX COMPTES</vt:lpstr>
      <vt:lpstr>III- APPROBATION DES COMPTES 2022</vt:lpstr>
      <vt:lpstr>V RAPPORT MORAL ET COMPTE RENDU D’ACTIVITE</vt:lpstr>
      <vt:lpstr>Présentation PowerPoint</vt:lpstr>
      <vt:lpstr>V - RAPPORT D’ACTIVITES</vt:lpstr>
      <vt:lpstr>V - RAPPORT D’ACTIVITES</vt:lpstr>
      <vt:lpstr>Présentation PowerPoint</vt:lpstr>
      <vt:lpstr>V - RAPPORT D’ACTIVITES</vt:lpstr>
      <vt:lpstr>V - RAPPORT D’ACTIVITES</vt:lpstr>
      <vt:lpstr>V - RAPPORT D’ACTIVITES</vt:lpstr>
      <vt:lpstr>V - RAPPORT D’ACTIVITES</vt:lpstr>
      <vt:lpstr>V - RAPPORT D’ACTIVITES</vt:lpstr>
      <vt:lpstr>V - RAPPORT D’ACTIVITES</vt:lpstr>
      <vt:lpstr>V - RAPPORT D’ACTIVITES</vt:lpstr>
      <vt:lpstr>V - RAPPORT D’ACTIVITES</vt:lpstr>
      <vt:lpstr>Présentation PowerPoint</vt:lpstr>
      <vt:lpstr>V - RAPPORT D’ACTIVITES</vt:lpstr>
      <vt:lpstr>VI- APPROBATION  DU RAPPORT MORAL ET DU RAPPORT D’ACTIVITE 2022 ET QUITUS AUX ADMINISTRATEURS</vt:lpstr>
      <vt:lpstr>VII – QUESTIONS DIVERSES</vt:lpstr>
      <vt:lpstr>FIN ASSEMBLEE GENERALE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2025-11-01T17:33:55Z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1036</vt:i4>
  </property>
  <property fmtid="{D5CDD505-2E9C-101B-9397-08002B2CF9AE}" pid="3" name="_Version">
    <vt:lpwstr>12.0.4518</vt:lpwstr>
  </property>
</Properties>
</file>