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3.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9"/>
  </p:notesMasterIdLst>
  <p:handoutMasterIdLst>
    <p:handoutMasterId r:id="rId30"/>
  </p:handoutMasterIdLst>
  <p:sldIdLst>
    <p:sldId id="256" r:id="rId2"/>
    <p:sldId id="298" r:id="rId3"/>
    <p:sldId id="291" r:id="rId4"/>
    <p:sldId id="285" r:id="rId5"/>
    <p:sldId id="320" r:id="rId6"/>
    <p:sldId id="286" r:id="rId7"/>
    <p:sldId id="287" r:id="rId8"/>
    <p:sldId id="312" r:id="rId9"/>
    <p:sldId id="313" r:id="rId10"/>
    <p:sldId id="281" r:id="rId11"/>
    <p:sldId id="295" r:id="rId12"/>
    <p:sldId id="309" r:id="rId13"/>
    <p:sldId id="319" r:id="rId14"/>
    <p:sldId id="282" r:id="rId15"/>
    <p:sldId id="315" r:id="rId16"/>
    <p:sldId id="317" r:id="rId17"/>
    <p:sldId id="280" r:id="rId18"/>
    <p:sldId id="294" r:id="rId19"/>
    <p:sldId id="284" r:id="rId20"/>
    <p:sldId id="296" r:id="rId21"/>
    <p:sldId id="308" r:id="rId22"/>
    <p:sldId id="318" r:id="rId23"/>
    <p:sldId id="321" r:id="rId24"/>
    <p:sldId id="289" r:id="rId25"/>
    <p:sldId id="290" r:id="rId26"/>
    <p:sldId id="314" r:id="rId27"/>
    <p:sldId id="311" r:id="rId28"/>
  </p:sldIdLst>
  <p:sldSz cx="9144000" cy="6858000" type="screen4x3"/>
  <p:notesSz cx="6797675" cy="9926638"/>
  <p:defaultTextStyle>
    <a:lvl1pPr marL="0" algn="l" rtl="0" latinLnBrk="0">
      <a:defRPr lang="fr-FR" sz="1800" kern="1200">
        <a:solidFill>
          <a:schemeClr val="tx1"/>
        </a:solidFill>
        <a:latin typeface="+mn-lt"/>
        <a:ea typeface="+mn-ea"/>
        <a:cs typeface="+mn-cs"/>
      </a:defRPr>
    </a:lvl1pPr>
    <a:lvl2pPr marL="457200" algn="l" rtl="0" latinLnBrk="0">
      <a:defRPr lang="fr-FR" sz="1800" kern="1200">
        <a:solidFill>
          <a:schemeClr val="tx1"/>
        </a:solidFill>
        <a:latin typeface="+mn-lt"/>
        <a:ea typeface="+mn-ea"/>
        <a:cs typeface="+mn-cs"/>
      </a:defRPr>
    </a:lvl2pPr>
    <a:lvl3pPr marL="914400" algn="l" rtl="0" latinLnBrk="0">
      <a:defRPr lang="fr-FR" sz="1800" kern="1200">
        <a:solidFill>
          <a:schemeClr val="tx1"/>
        </a:solidFill>
        <a:latin typeface="+mn-lt"/>
        <a:ea typeface="+mn-ea"/>
        <a:cs typeface="+mn-cs"/>
      </a:defRPr>
    </a:lvl3pPr>
    <a:lvl4pPr marL="1371600" algn="l" rtl="0" latinLnBrk="0">
      <a:defRPr lang="fr-FR" sz="1800" kern="1200">
        <a:solidFill>
          <a:schemeClr val="tx1"/>
        </a:solidFill>
        <a:latin typeface="+mn-lt"/>
        <a:ea typeface="+mn-ea"/>
        <a:cs typeface="+mn-cs"/>
      </a:defRPr>
    </a:lvl4pPr>
    <a:lvl5pPr marL="1828800" algn="l" rtl="0" latinLnBrk="0">
      <a:defRPr lang="fr-FR" sz="1800" kern="1200">
        <a:solidFill>
          <a:schemeClr val="tx1"/>
        </a:solidFill>
        <a:latin typeface="+mn-lt"/>
        <a:ea typeface="+mn-ea"/>
        <a:cs typeface="+mn-cs"/>
      </a:defRPr>
    </a:lvl5pPr>
    <a:lvl6pPr marL="2286000" algn="l" rtl="0" latinLnBrk="0">
      <a:defRPr lang="fr-FR" sz="1800" kern="1200">
        <a:solidFill>
          <a:schemeClr val="tx1"/>
        </a:solidFill>
        <a:latin typeface="+mn-lt"/>
        <a:ea typeface="+mn-ea"/>
        <a:cs typeface="+mn-cs"/>
      </a:defRPr>
    </a:lvl6pPr>
    <a:lvl7pPr marL="2743200" algn="l" rtl="0" latinLnBrk="0">
      <a:defRPr lang="fr-FR" sz="1800" kern="1200">
        <a:solidFill>
          <a:schemeClr val="tx1"/>
        </a:solidFill>
        <a:latin typeface="+mn-lt"/>
        <a:ea typeface="+mn-ea"/>
        <a:cs typeface="+mn-cs"/>
      </a:defRPr>
    </a:lvl7pPr>
    <a:lvl8pPr marL="3200400" algn="l" rtl="0" latinLnBrk="0">
      <a:defRPr lang="fr-FR" sz="1800" kern="1200">
        <a:solidFill>
          <a:schemeClr val="tx1"/>
        </a:solidFill>
        <a:latin typeface="+mn-lt"/>
        <a:ea typeface="+mn-ea"/>
        <a:cs typeface="+mn-cs"/>
      </a:defRPr>
    </a:lvl8pPr>
    <a:lvl9pPr marL="3657600" algn="l" rtl="0" latinLnBrk="0">
      <a:defRPr lang="fr-FR" sz="1800" kern="1200">
        <a:solidFill>
          <a:schemeClr val="tx1"/>
        </a:solidFill>
        <a:latin typeface="+mn-lt"/>
        <a:ea typeface="+mn-ea"/>
        <a:cs typeface="+mn-cs"/>
      </a:defRPr>
    </a:lvl9pPr>
    <a:extLst/>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00FD"/>
    <a:srgbClr val="FC8BFF"/>
    <a:srgbClr val="FC1C07"/>
    <a:srgbClr val="FF8000"/>
    <a:srgbClr val="66CCFF"/>
    <a:srgbClr val="FFFF66"/>
    <a:srgbClr val="CC66FF"/>
    <a:srgbClr val="FF0080"/>
    <a:srgbClr val="27FF09"/>
    <a:srgbClr val="B8FF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B301B821-A1FF-4177-AEE7-76D212191A09}">
  <a:tblStyle styleId="{B301B821-A1FF-4177-AEE7-76D212191A09}" styleName="Medium Style 9">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2H>
      <a:tcStyle>
        <a:tcBdr/>
      </a:tcStyle>
    </a:band2H>
    <a:band1V>
      <a:tcStyle>
        <a:tcBdr/>
        <a:fill>
          <a:solidFill>
            <a:schemeClr val="accent1">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accent1"/>
          </a:solidFill>
        </a:fill>
      </a:tcStyle>
    </a:firstRow>
    <a:neCell>
      <a:tcStyle>
        <a:tcBdr/>
      </a:tcStyle>
    </a:neCell>
    <a:nwCell>
      <a:tcStyle>
        <a:tcBdr/>
      </a:tcStyle>
    </a:nwCell>
  </a:tblStyle>
  <a:tblStyle styleId="{9DCAF9ED-07DC-4A11-8D7F-57B35C25682E}" styleName="Medium Style 10">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2H>
      <a:tcStyle>
        <a:tcBdr/>
      </a:tcStyle>
    </a:band2H>
    <a:band1V>
      <a:tcStyle>
        <a:tcBdr/>
        <a:fill>
          <a:solidFill>
            <a:schemeClr val="accent2">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accent2"/>
          </a:solidFill>
        </a:fill>
      </a:tcStyle>
    </a:firstRow>
    <a:neCell>
      <a:tcStyle>
        <a:tcBdr/>
      </a:tcStyle>
    </a:neCell>
    <a:nwCell>
      <a:tcStyle>
        <a:tcBdr/>
      </a:tcStyle>
    </a:nwCell>
  </a:tblStyle>
  <a:tblStyle styleId="{793D81CF-94F2-401A-BA57-92F5A7B2D0C5}" styleName="Medium Style 8">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2H>
      <a:tcStyle>
        <a:tcBdr/>
      </a:tcStyle>
    </a:band2H>
    <a:band1V>
      <a:tcStyle>
        <a:tcBdr/>
        <a:fill>
          <a:solidFill>
            <a:schemeClr val="dk1">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dk1"/>
          </a:solidFill>
        </a:fill>
      </a:tcStyle>
    </a:firstRow>
    <a:neCell>
      <a:tcStyle>
        <a:tcBdr/>
      </a:tcStyle>
    </a:neCell>
    <a:nwCell>
      <a:tcStyle>
        <a:tcBdr/>
      </a:tcStyle>
    </a:nwCell>
  </a:tblStyle>
  <a:tblStyle styleId="{5FD0F851-EC5A-4D38-B0AD-8093EC10F338}" styleName="Light Style 6">
    <a:wholeTbl>
      <a:tcTxStyle>
        <a:fontRef idx="minor">
          <a:scrgbClr r="0" g="0" b="0"/>
        </a:fontRef>
        <a:schemeClr val="accent5"/>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band2V>
      <a:tcStyle>
        <a:tcBdr/>
      </a:tcStyle>
    </a:band2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seCell>
      <a:tcStyle>
        <a:tcBdr/>
      </a:tcStyle>
    </a:seCell>
    <a:swCell>
      <a:tcStyle>
        <a:tcBdr/>
      </a:tcStyle>
    </a:swCell>
    <a:firstRow>
      <a:tcTxStyle b="on"/>
      <a:tcStyle>
        <a:tcBdr>
          <a:bottom>
            <a:ln w="12700" cmpd="sng">
              <a:solidFill>
                <a:schemeClr val="accent5"/>
              </a:solidFill>
            </a:ln>
          </a:bottom>
        </a:tcBdr>
        <a:fill>
          <a:noFill/>
        </a:fill>
      </a:tcStyle>
    </a:firstRow>
    <a:neCell>
      <a:tcStyle>
        <a:tcBdr/>
      </a:tcStyle>
    </a:neCell>
    <a:nwCell>
      <a:tcStyle>
        <a:tcBdr/>
      </a:tcStyle>
    </a:nwCell>
  </a:tblStyle>
  <a:tblStyle styleId="{1FECB4D8-DB02-4DC6-A0A2-4F2EBAE1DC90}" styleName="Medium Style 11">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2H>
      <a:tcStyle>
        <a:tcBdr/>
      </a:tcStyle>
    </a:band2H>
    <a:band1V>
      <a:tcStyle>
        <a:tcBdr/>
        <a:fill>
          <a:solidFill>
            <a:schemeClr val="accent3">
              <a:tint val="20000"/>
            </a:schemeClr>
          </a:solidFill>
        </a:fill>
      </a:tcStyle>
    </a:band1V>
    <a:band2V>
      <a:tcStyle>
        <a:tcBdr/>
      </a:tcStyle>
    </a:band2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seCell>
      <a:tcStyle>
        <a:tcBdr/>
      </a:tcStyle>
    </a:seCell>
    <a:swCell>
      <a:tcStyle>
        <a:tcBdr/>
      </a:tcStyle>
    </a:swCell>
    <a:firstRow>
      <a:tcTxStyle b="on">
        <a:fontRef idx="minor">
          <a:scrgbClr r="0" g="0" b="0"/>
        </a:fontRef>
        <a:schemeClr val="lt1"/>
      </a:tcTxStyle>
      <a:tcStyle>
        <a:tcBdr/>
        <a:fill>
          <a:solidFill>
            <a:schemeClr val="accent3"/>
          </a:solidFill>
        </a:fill>
      </a:tcStyle>
    </a:firstRow>
    <a:neCell>
      <a:tcStyle>
        <a:tcBdr/>
      </a:tcStyle>
    </a:neCell>
    <a:nwCell>
      <a:tcStyle>
        <a:tcBdr/>
      </a:tcStyle>
    </a:nwCell>
  </a:tblStyle>
  <a:tblStyle styleId="{3B4B98B0-60AC-42C2-AFA5-B58CD77FA1E5}" styleName="Light Style 2">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band2V>
      <a:tcStyle>
        <a:tcBdr/>
      </a:tcStyle>
    </a:band2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seCell>
      <a:tcStyle>
        <a:tcBdr/>
      </a:tcStyle>
    </a:seCell>
    <a:swCell>
      <a:tcStyle>
        <a:tcBdr/>
      </a:tcStyle>
    </a:swCell>
    <a:firstRow>
      <a:tcTxStyle b="on"/>
      <a:tcStyle>
        <a:tcBdr>
          <a:bottom>
            <a:ln w="12700" cmpd="sng">
              <a:solidFill>
                <a:schemeClr val="accent1"/>
              </a:solidFill>
            </a:ln>
          </a:bottom>
        </a:tcBdr>
        <a:fill>
          <a:noFill/>
        </a:fill>
      </a:tcStyle>
    </a:firstRow>
    <a:neCell>
      <a:tcStyle>
        <a:tcBdr/>
      </a:tcStyle>
    </a:neCell>
    <a:nwCell>
      <a:tcStyle>
        <a:tcBdr/>
      </a:tcStyle>
    </a:nwCell>
  </a:tblStyle>
  <a:tblStyle styleId="{0E3FDE45-AF77-4B5C-9715-49D594BDF05E}" styleName="Light Style 3">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band2V>
      <a:tcStyle>
        <a:tcBdr/>
      </a:tcStyle>
    </a:band2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seCell>
      <a:tcStyle>
        <a:tcBdr/>
      </a:tcStyle>
    </a:seCell>
    <a:swCell>
      <a:tcStyle>
        <a:tcBdr/>
      </a:tcStyle>
    </a:swCell>
    <a:firstRow>
      <a:tcTxStyle b="on"/>
      <a:tcStyle>
        <a:tcBdr>
          <a:bottom>
            <a:ln w="12700" cmpd="sng">
              <a:solidFill>
                <a:schemeClr val="accent2"/>
              </a:solidFill>
            </a:ln>
          </a:bottom>
        </a:tcBdr>
        <a:fill>
          <a:no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6787" autoAdjust="0"/>
  </p:normalViewPr>
  <p:slideViewPr>
    <p:cSldViewPr>
      <p:cViewPr>
        <p:scale>
          <a:sx n="130" d="100"/>
          <a:sy n="130" d="100"/>
        </p:scale>
        <p:origin x="-48" y="3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107" d="100"/>
          <a:sy n="107" d="100"/>
        </p:scale>
        <p:origin x="-5304" y="-112"/>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38"/>
    </mc:Choice>
    <mc:Fallback>
      <c:style val="38"/>
    </mc:Fallback>
  </mc:AlternateContent>
  <c:chart>
    <c:title>
      <c:tx>
        <c:rich>
          <a:bodyPr/>
          <a:lstStyle/>
          <a:p>
            <a:pPr>
              <a:defRPr/>
            </a:pPr>
            <a:r>
              <a:rPr lang="fr-FR" dirty="0" smtClean="0"/>
              <a:t>2025</a:t>
            </a:r>
            <a:endParaRPr lang="fr-FR" dirty="0"/>
          </a:p>
        </c:rich>
      </c:tx>
      <c:overlay val="0"/>
    </c:title>
    <c:autoTitleDeleted val="0"/>
    <c:plotArea>
      <c:layout/>
      <c:pieChart>
        <c:varyColors val="1"/>
        <c:ser>
          <c:idx val="0"/>
          <c:order val="0"/>
          <c:tx>
            <c:strRef>
              <c:f>Feuil1!$B$1</c:f>
              <c:strCache>
                <c:ptCount val="1"/>
                <c:pt idx="0">
                  <c:v>2024</c:v>
                </c:pt>
              </c:strCache>
            </c:strRef>
          </c:tx>
          <c:dPt>
            <c:idx val="0"/>
            <c:bubble3D val="0"/>
            <c:spPr>
              <a:gradFill rotWithShape="1">
                <a:gsLst>
                  <a:gs pos="0">
                    <a:schemeClr val="accent4">
                      <a:shade val="45000"/>
                      <a:satMod val="155000"/>
                    </a:schemeClr>
                  </a:gs>
                  <a:gs pos="60000">
                    <a:schemeClr val="accent4">
                      <a:shade val="95000"/>
                      <a:satMod val="150000"/>
                    </a:schemeClr>
                  </a:gs>
                  <a:gs pos="100000">
                    <a:schemeClr val="accent4">
                      <a:tint val="87000"/>
                      <a:satMod val="250000"/>
                    </a:schemeClr>
                  </a:gs>
                </a:gsLst>
                <a:lin ang="16200000" scaled="0"/>
              </a:gradFill>
              <a:ln w="9525" cap="flat" cmpd="sng" algn="ctr">
                <a:solidFill>
                  <a:schemeClr val="accent4">
                    <a:satMod val="150000"/>
                  </a:schemeClr>
                </a:solidFill>
                <a:prstDash val="solid"/>
              </a:ln>
              <a:effectLst>
                <a:outerShdw blurRad="65500" dist="38100" dir="5400000" rotWithShape="0">
                  <a:srgbClr val="000000">
                    <a:alpha val="40000"/>
                  </a:srgbClr>
                </a:outerShdw>
              </a:effectLst>
            </c:spPr>
            <c:extLst xmlns:c16r2="http://schemas.microsoft.com/office/drawing/2015/06/chart">
              <c:ext xmlns:c16="http://schemas.microsoft.com/office/drawing/2014/chart" uri="{C3380CC4-5D6E-409C-BE32-E72D297353CC}">
                <c16:uniqueId val="{00000001-BB3E-4B7A-A812-A683DA4180DB}"/>
              </c:ext>
            </c:extLst>
          </c:dPt>
          <c:dPt>
            <c:idx val="1"/>
            <c:bubble3D val="0"/>
            <c:spPr>
              <a:gradFill rotWithShape="1">
                <a:gsLst>
                  <a:gs pos="0">
                    <a:schemeClr val="accent3">
                      <a:shade val="45000"/>
                      <a:satMod val="155000"/>
                    </a:schemeClr>
                  </a:gs>
                  <a:gs pos="60000">
                    <a:schemeClr val="accent3">
                      <a:shade val="95000"/>
                      <a:satMod val="150000"/>
                    </a:schemeClr>
                  </a:gs>
                  <a:gs pos="100000">
                    <a:schemeClr val="accent3">
                      <a:tint val="87000"/>
                      <a:satMod val="250000"/>
                    </a:schemeClr>
                  </a:gs>
                </a:gsLst>
                <a:lin ang="16200000" scaled="0"/>
              </a:gradFill>
              <a:ln>
                <a:noFill/>
              </a:ln>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c:spPr>
            <c:extLst xmlns:c16r2="http://schemas.microsoft.com/office/drawing/2015/06/chart">
              <c:ext xmlns:c16="http://schemas.microsoft.com/office/drawing/2014/chart" uri="{C3380CC4-5D6E-409C-BE32-E72D297353CC}">
                <c16:uniqueId val="{00000003-BB3E-4B7A-A812-A683DA4180DB}"/>
              </c:ext>
            </c:extLst>
          </c:dPt>
          <c:dPt>
            <c:idx val="2"/>
            <c:bubble3D val="0"/>
            <c:spPr>
              <a:gradFill rotWithShape="1">
                <a:gsLst>
                  <a:gs pos="0">
                    <a:schemeClr val="accent6">
                      <a:shade val="45000"/>
                      <a:satMod val="155000"/>
                    </a:schemeClr>
                  </a:gs>
                  <a:gs pos="60000">
                    <a:schemeClr val="accent6">
                      <a:shade val="95000"/>
                      <a:satMod val="150000"/>
                    </a:schemeClr>
                  </a:gs>
                  <a:gs pos="100000">
                    <a:schemeClr val="accent6">
                      <a:tint val="87000"/>
                      <a:satMod val="250000"/>
                    </a:schemeClr>
                  </a:gs>
                </a:gsLst>
                <a:lin ang="16200000" scaled="0"/>
              </a:gradFill>
              <a:ln>
                <a:noFill/>
              </a:ln>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c:spPr>
            <c:extLst xmlns:c16r2="http://schemas.microsoft.com/office/drawing/2015/06/chart">
              <c:ext xmlns:c16="http://schemas.microsoft.com/office/drawing/2014/chart" uri="{C3380CC4-5D6E-409C-BE32-E72D297353CC}">
                <c16:uniqueId val="{00000005-BB3E-4B7A-A812-A683DA4180DB}"/>
              </c:ext>
            </c:extLst>
          </c:dPt>
          <c:dPt>
            <c:idx val="3"/>
            <c:bubble3D val="0"/>
            <c:spPr>
              <a:gradFill rotWithShape="1">
                <a:gsLst>
                  <a:gs pos="0">
                    <a:schemeClr val="accent2">
                      <a:shade val="45000"/>
                      <a:satMod val="155000"/>
                    </a:schemeClr>
                  </a:gs>
                  <a:gs pos="60000">
                    <a:schemeClr val="accent2">
                      <a:shade val="95000"/>
                      <a:satMod val="150000"/>
                    </a:schemeClr>
                  </a:gs>
                  <a:gs pos="100000">
                    <a:schemeClr val="accent2">
                      <a:tint val="87000"/>
                      <a:satMod val="250000"/>
                    </a:schemeClr>
                  </a:gs>
                </a:gsLst>
                <a:lin ang="16200000" scaled="0"/>
              </a:gradFill>
              <a:ln>
                <a:noFill/>
              </a:ln>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c:spPr>
            <c:extLst xmlns:c16r2="http://schemas.microsoft.com/office/drawing/2015/06/chart">
              <c:ext xmlns:c16="http://schemas.microsoft.com/office/drawing/2014/chart" uri="{C3380CC4-5D6E-409C-BE32-E72D297353CC}">
                <c16:uniqueId val="{00000007-BB3E-4B7A-A812-A683DA4180DB}"/>
              </c:ext>
            </c:extLst>
          </c:dPt>
          <c:dPt>
            <c:idx val="4"/>
            <c:bubble3D val="0"/>
            <c:spPr>
              <a:gradFill rotWithShape="1">
                <a:gsLst>
                  <a:gs pos="0">
                    <a:schemeClr val="dk1">
                      <a:shade val="45000"/>
                      <a:satMod val="155000"/>
                    </a:schemeClr>
                  </a:gs>
                  <a:gs pos="60000">
                    <a:schemeClr val="dk1">
                      <a:shade val="95000"/>
                      <a:satMod val="150000"/>
                    </a:schemeClr>
                  </a:gs>
                  <a:gs pos="100000">
                    <a:schemeClr val="dk1">
                      <a:tint val="87000"/>
                      <a:satMod val="250000"/>
                    </a:schemeClr>
                  </a:gs>
                </a:gsLst>
                <a:lin ang="16200000" scaled="0"/>
              </a:gradFill>
              <a:ln>
                <a:noFill/>
              </a:ln>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c:spPr>
            <c:extLst xmlns:c16r2="http://schemas.microsoft.com/office/drawing/2015/06/chart">
              <c:ext xmlns:c16="http://schemas.microsoft.com/office/drawing/2014/chart" uri="{C3380CC4-5D6E-409C-BE32-E72D297353CC}">
                <c16:uniqueId val="{00000009-BB3E-4B7A-A812-A683DA4180DB}"/>
              </c:ext>
            </c:extLst>
          </c:dPt>
          <c:dLbls>
            <c:dLbl>
              <c:idx val="2"/>
              <c:tx>
                <c:rich>
                  <a:bodyPr/>
                  <a:lstStyle/>
                  <a:p>
                    <a:r>
                      <a:rPr lang="en-US" smtClean="0"/>
                      <a:t>7%</a:t>
                    </a:r>
                    <a:endParaRPr lang="en-US"/>
                  </a:p>
                </c:rich>
              </c:tx>
              <c:showLegendKey val="0"/>
              <c:showVal val="0"/>
              <c:showCatName val="0"/>
              <c:showSerName val="0"/>
              <c:showPercent val="1"/>
              <c:showBubbleSize val="0"/>
            </c:dLbl>
            <c:spPr>
              <a:noFill/>
              <a:ln>
                <a:noFill/>
              </a:ln>
              <a:effectLst/>
            </c:spPr>
            <c:showLegendKey val="0"/>
            <c:showVal val="0"/>
            <c:showCatName val="0"/>
            <c:showSerName val="0"/>
            <c:showPercent val="1"/>
            <c:showBubbleSize val="0"/>
            <c:showLeaderLines val="1"/>
            <c:extLst xmlns:c16r2="http://schemas.microsoft.com/office/drawing/2015/06/chart">
              <c:ext xmlns:c15="http://schemas.microsoft.com/office/drawing/2012/chart" uri="{CE6537A1-D6FC-4f65-9D91-7224C49458BB}"/>
            </c:extLst>
          </c:dLbls>
          <c:cat>
            <c:strRef>
              <c:f>Feuil1!$A$2:$A$6</c:f>
              <c:strCache>
                <c:ptCount val="5"/>
                <c:pt idx="0">
                  <c:v>cotisations CNAS</c:v>
                </c:pt>
                <c:pt idx="1">
                  <c:v>participation  activités individuelles</c:v>
                </c:pt>
                <c:pt idx="2">
                  <c:v>participation activités collectives</c:v>
                </c:pt>
                <c:pt idx="3">
                  <c:v>frais de personnel</c:v>
                </c:pt>
                <c:pt idx="4">
                  <c:v>autres achats (fonctionnement)</c:v>
                </c:pt>
              </c:strCache>
            </c:strRef>
          </c:cat>
          <c:val>
            <c:numRef>
              <c:f>Feuil1!$B$2:$B$6</c:f>
              <c:numCache>
                <c:formatCode>General</c:formatCode>
                <c:ptCount val="5"/>
                <c:pt idx="0">
                  <c:v>487038</c:v>
                </c:pt>
                <c:pt idx="1">
                  <c:v>7647</c:v>
                </c:pt>
                <c:pt idx="2">
                  <c:v>43630</c:v>
                </c:pt>
                <c:pt idx="3">
                  <c:v>56594</c:v>
                </c:pt>
                <c:pt idx="4">
                  <c:v>16735</c:v>
                </c:pt>
              </c:numCache>
            </c:numRef>
          </c:val>
          <c:extLst xmlns:c16r2="http://schemas.microsoft.com/office/drawing/2015/06/chart">
            <c:ext xmlns:c16="http://schemas.microsoft.com/office/drawing/2014/chart" uri="{C3380CC4-5D6E-409C-BE32-E72D297353CC}">
              <c16:uniqueId val="{0000000A-BB3E-4B7A-A812-A683DA4180DB}"/>
            </c:ext>
          </c:extLst>
        </c:ser>
        <c:dLbls>
          <c:showLegendKey val="0"/>
          <c:showVal val="0"/>
          <c:showCatName val="0"/>
          <c:showSerName val="0"/>
          <c:showPercent val="1"/>
          <c:showBubbleSize val="0"/>
          <c:showLeaderLines val="1"/>
        </c:dLbls>
        <c:firstSliceAng val="0"/>
      </c:pieChart>
    </c:plotArea>
    <c:legend>
      <c:legendPos val="r"/>
      <c:overlay val="0"/>
    </c:legend>
    <c:plotVisOnly val="1"/>
    <c:dispBlanksAs val="gap"/>
    <c:showDLblsOverMax val="0"/>
  </c:chart>
  <c:txPr>
    <a:bodyPr/>
    <a:lstStyle/>
    <a:p>
      <a:pPr>
        <a:defRPr sz="1800"/>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6.5720918139949486E-2"/>
          <c:y val="0.1184421240823158"/>
          <c:w val="0.92641744663992476"/>
          <c:h val="0.58888337327399287"/>
        </c:manualLayout>
      </c:layout>
      <c:barChart>
        <c:barDir val="col"/>
        <c:grouping val="clustered"/>
        <c:varyColors val="0"/>
        <c:ser>
          <c:idx val="0"/>
          <c:order val="0"/>
          <c:tx>
            <c:strRef>
              <c:f>Feuil1!$B$1</c:f>
              <c:strCache>
                <c:ptCount val="1"/>
                <c:pt idx="0">
                  <c:v>Participants</c:v>
                </c:pt>
              </c:strCache>
            </c:strRef>
          </c:tx>
          <c:spPr>
            <a:solidFill>
              <a:schemeClr val="accent1"/>
            </a:solidFill>
            <a:ln>
              <a:noFill/>
            </a:ln>
            <a:effectLst/>
          </c:spPr>
          <c:invertIfNegative val="0"/>
          <c:cat>
            <c:strRef>
              <c:f>Feuil1!$A$2:$A$34</c:f>
              <c:strCache>
                <c:ptCount val="33"/>
                <c:pt idx="0">
                  <c:v>Atelier fleurs</c:v>
                </c:pt>
                <c:pt idx="1">
                  <c:v>Atelier fleurs</c:v>
                </c:pt>
                <c:pt idx="2">
                  <c:v>City Glace</c:v>
                </c:pt>
                <c:pt idx="3">
                  <c:v>Salon de l'agriculture</c:v>
                </c:pt>
                <c:pt idx="4">
                  <c:v>Flambée</c:v>
                </c:pt>
                <c:pt idx="5">
                  <c:v>France Croatie - Stade de France</c:v>
                </c:pt>
                <c:pt idx="6">
                  <c:v>Atelier fleurs</c:v>
                </c:pt>
                <c:pt idx="7">
                  <c:v>Atelier fleurs</c:v>
                </c:pt>
                <c:pt idx="8">
                  <c:v>Mémorial de Caen</c:v>
                </c:pt>
                <c:pt idx="9">
                  <c:v>Foire de Paris</c:v>
                </c:pt>
                <c:pt idx="10">
                  <c:v>Atelier fleurs</c:v>
                </c:pt>
                <c:pt idx="11">
                  <c:v>Paris libre</c:v>
                </c:pt>
                <c:pt idx="12">
                  <c:v>Terra Botanica</c:v>
                </c:pt>
                <c:pt idx="13">
                  <c:v>Planète sauvage</c:v>
                </c:pt>
                <c:pt idx="14">
                  <c:v>Atelier fleurs</c:v>
                </c:pt>
                <c:pt idx="15">
                  <c:v>St Malo</c:v>
                </c:pt>
                <c:pt idx="16">
                  <c:v>Atelier fleurs</c:v>
                </c:pt>
                <c:pt idx="17">
                  <c:v>Papéa</c:v>
                </c:pt>
                <c:pt idx="18">
                  <c:v>Camp GORRON du 28/07/25 au 01/08/25</c:v>
                </c:pt>
                <c:pt idx="19">
                  <c:v>Honfleur</c:v>
                </c:pt>
                <c:pt idx="20">
                  <c:v>Papéa</c:v>
                </c:pt>
                <c:pt idx="21">
                  <c:v>Atelier fleurs</c:v>
                </c:pt>
                <c:pt idx="22">
                  <c:v>Circuit des 24h</c:v>
                </c:pt>
                <c:pt idx="23">
                  <c:v>Cité de la mer</c:v>
                </c:pt>
                <c:pt idx="24">
                  <c:v>Atelier fleurs</c:v>
                </c:pt>
                <c:pt idx="25">
                  <c:v>Salon du chocolat</c:v>
                </c:pt>
                <c:pt idx="26">
                  <c:v>Bowling</c:v>
                </c:pt>
                <c:pt idx="27">
                  <c:v>Astérix</c:v>
                </c:pt>
                <c:pt idx="28">
                  <c:v>Paris libre</c:v>
                </c:pt>
                <c:pt idx="29">
                  <c:v>Atelier fleurs</c:v>
                </c:pt>
                <c:pt idx="30">
                  <c:v>Château Vaux lE Vicomte</c:v>
                </c:pt>
                <c:pt idx="31">
                  <c:v>Atelier fleurs</c:v>
                </c:pt>
                <c:pt idx="32">
                  <c:v>GREVIN-GRAND REX</c:v>
                </c:pt>
              </c:strCache>
            </c:strRef>
          </c:cat>
          <c:val>
            <c:numRef>
              <c:f>Feuil1!$B$2:$B$34</c:f>
              <c:numCache>
                <c:formatCode>General</c:formatCode>
                <c:ptCount val="33"/>
                <c:pt idx="0">
                  <c:v>2</c:v>
                </c:pt>
                <c:pt idx="1">
                  <c:v>3</c:v>
                </c:pt>
                <c:pt idx="2">
                  <c:v>128</c:v>
                </c:pt>
                <c:pt idx="3">
                  <c:v>50</c:v>
                </c:pt>
                <c:pt idx="4">
                  <c:v>108</c:v>
                </c:pt>
                <c:pt idx="5">
                  <c:v>53</c:v>
                </c:pt>
                <c:pt idx="6">
                  <c:v>5</c:v>
                </c:pt>
                <c:pt idx="7">
                  <c:v>5</c:v>
                </c:pt>
                <c:pt idx="8">
                  <c:v>53</c:v>
                </c:pt>
                <c:pt idx="9">
                  <c:v>52</c:v>
                </c:pt>
                <c:pt idx="10">
                  <c:v>6</c:v>
                </c:pt>
                <c:pt idx="11">
                  <c:v>107</c:v>
                </c:pt>
                <c:pt idx="12">
                  <c:v>63</c:v>
                </c:pt>
                <c:pt idx="13">
                  <c:v>105</c:v>
                </c:pt>
                <c:pt idx="14">
                  <c:v>2</c:v>
                </c:pt>
                <c:pt idx="15">
                  <c:v>41</c:v>
                </c:pt>
                <c:pt idx="16">
                  <c:v>2</c:v>
                </c:pt>
                <c:pt idx="17">
                  <c:v>220</c:v>
                </c:pt>
                <c:pt idx="18">
                  <c:v>24</c:v>
                </c:pt>
                <c:pt idx="19">
                  <c:v>98</c:v>
                </c:pt>
                <c:pt idx="20">
                  <c:v>234</c:v>
                </c:pt>
                <c:pt idx="21">
                  <c:v>4</c:v>
                </c:pt>
                <c:pt idx="22">
                  <c:v>35</c:v>
                </c:pt>
                <c:pt idx="23">
                  <c:v>49</c:v>
                </c:pt>
                <c:pt idx="24">
                  <c:v>5</c:v>
                </c:pt>
                <c:pt idx="25">
                  <c:v>53</c:v>
                </c:pt>
                <c:pt idx="26">
                  <c:v>43</c:v>
                </c:pt>
                <c:pt idx="27">
                  <c:v>159</c:v>
                </c:pt>
                <c:pt idx="28">
                  <c:v>106</c:v>
                </c:pt>
                <c:pt idx="29">
                  <c:v>6</c:v>
                </c:pt>
                <c:pt idx="30">
                  <c:v>53</c:v>
                </c:pt>
                <c:pt idx="31">
                  <c:v>6</c:v>
                </c:pt>
                <c:pt idx="32">
                  <c:v>200</c:v>
                </c:pt>
              </c:numCache>
            </c:numRef>
          </c:val>
          <c:extLst xmlns:c16r2="http://schemas.microsoft.com/office/drawing/2015/06/chart">
            <c:ext xmlns:c16="http://schemas.microsoft.com/office/drawing/2014/chart" uri="{C3380CC4-5D6E-409C-BE32-E72D297353CC}">
              <c16:uniqueId val="{00000000-A369-45F4-96C9-BA5993EA3763}"/>
            </c:ext>
          </c:extLst>
        </c:ser>
        <c:dLbls>
          <c:showLegendKey val="0"/>
          <c:showVal val="0"/>
          <c:showCatName val="0"/>
          <c:showSerName val="0"/>
          <c:showPercent val="0"/>
          <c:showBubbleSize val="0"/>
        </c:dLbls>
        <c:gapWidth val="219"/>
        <c:overlap val="-27"/>
        <c:axId val="139866112"/>
        <c:axId val="139867648"/>
      </c:barChart>
      <c:catAx>
        <c:axId val="139866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39867648"/>
        <c:crosses val="autoZero"/>
        <c:auto val="1"/>
        <c:lblAlgn val="ctr"/>
        <c:lblOffset val="100"/>
        <c:noMultiLvlLbl val="0"/>
      </c:catAx>
      <c:valAx>
        <c:axId val="13986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39866112"/>
        <c:crosses val="autoZero"/>
        <c:crossBetween val="between"/>
      </c:valAx>
      <c:spPr>
        <a:noFill/>
        <a:ln>
          <a:noFill/>
        </a:ln>
        <a:effectLst/>
      </c:spPr>
    </c:plotArea>
    <c:legend>
      <c:legendPos val="tr"/>
      <c:overlay val="1"/>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Feuil1!$B$1</c:f>
              <c:strCache>
                <c:ptCount val="1"/>
                <c:pt idx="0">
                  <c:v>2024</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participation totale</c:v>
                </c:pt>
                <c:pt idx="1">
                  <c:v>participation actions individuelles</c:v>
                </c:pt>
                <c:pt idx="2">
                  <c:v>participation actions collectives</c:v>
                </c:pt>
              </c:strCache>
            </c:strRef>
          </c:cat>
          <c:val>
            <c:numRef>
              <c:f>Feuil1!$B$2:$B$4</c:f>
              <c:numCache>
                <c:formatCode>"€"#,##0_);[Red]\("€"#,##0\)</c:formatCode>
                <c:ptCount val="3"/>
                <c:pt idx="0">
                  <c:v>83262</c:v>
                </c:pt>
                <c:pt idx="1">
                  <c:v>8245</c:v>
                </c:pt>
                <c:pt idx="2">
                  <c:v>75017</c:v>
                </c:pt>
              </c:numCache>
            </c:numRef>
          </c:val>
          <c:extLst xmlns:c16r2="http://schemas.microsoft.com/office/drawing/2015/06/chart">
            <c:ext xmlns:c16="http://schemas.microsoft.com/office/drawing/2014/chart" uri="{C3380CC4-5D6E-409C-BE32-E72D297353CC}">
              <c16:uniqueId val="{00000000-948D-4B79-AE9A-365A0C1B1F16}"/>
            </c:ext>
          </c:extLst>
        </c:ser>
        <c:ser>
          <c:idx val="1"/>
          <c:order val="1"/>
          <c:tx>
            <c:strRef>
              <c:f>Feuil1!$C$1</c:f>
              <c:strCache>
                <c:ptCount val="1"/>
                <c:pt idx="0">
                  <c:v>2025</c:v>
                </c:pt>
              </c:strCache>
            </c:strRef>
          </c:tx>
          <c:spPr>
            <a:solidFill>
              <a:srgbClr val="F900F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Feuil1!$A$2:$A$4</c:f>
              <c:strCache>
                <c:ptCount val="3"/>
                <c:pt idx="0">
                  <c:v>participation totale</c:v>
                </c:pt>
                <c:pt idx="1">
                  <c:v>participation actions individuelles</c:v>
                </c:pt>
                <c:pt idx="2">
                  <c:v>participation actions collectives</c:v>
                </c:pt>
              </c:strCache>
            </c:strRef>
          </c:cat>
          <c:val>
            <c:numRef>
              <c:f>Feuil1!$C$2:$C$4</c:f>
              <c:numCache>
                <c:formatCode>"€"#,##0_);[Red]\("€"#,##0\)</c:formatCode>
                <c:ptCount val="3"/>
                <c:pt idx="0">
                  <c:v>51277</c:v>
                </c:pt>
                <c:pt idx="1">
                  <c:v>7647</c:v>
                </c:pt>
                <c:pt idx="2">
                  <c:v>43630</c:v>
                </c:pt>
              </c:numCache>
            </c:numRef>
          </c:val>
          <c:extLst xmlns:c16r2="http://schemas.microsoft.com/office/drawing/2015/06/chart">
            <c:ext xmlns:c16="http://schemas.microsoft.com/office/drawing/2014/chart" uri="{C3380CC4-5D6E-409C-BE32-E72D297353CC}">
              <c16:uniqueId val="{00000001-948D-4B79-AE9A-365A0C1B1F16}"/>
            </c:ext>
          </c:extLst>
        </c:ser>
        <c:dLbls>
          <c:showLegendKey val="0"/>
          <c:showVal val="0"/>
          <c:showCatName val="0"/>
          <c:showSerName val="0"/>
          <c:showPercent val="0"/>
          <c:showBubbleSize val="0"/>
        </c:dLbls>
        <c:gapWidth val="182"/>
        <c:axId val="145474304"/>
        <c:axId val="145475840"/>
      </c:barChart>
      <c:catAx>
        <c:axId val="145474304"/>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crossAx val="145475840"/>
        <c:crosses val="autoZero"/>
        <c:auto val="1"/>
        <c:lblAlgn val="ctr"/>
        <c:lblOffset val="100"/>
        <c:noMultiLvlLbl val="0"/>
      </c:catAx>
      <c:valAx>
        <c:axId val="145475840"/>
        <c:scaling>
          <c:orientation val="minMax"/>
        </c:scaling>
        <c:delete val="1"/>
        <c:axPos val="b"/>
        <c:majorGridlines>
          <c:spPr>
            <a:ln w="9525" cap="flat" cmpd="sng" algn="ctr">
              <a:solidFill>
                <a:schemeClr val="tx1">
                  <a:lumMod val="15000"/>
                  <a:lumOff val="85000"/>
                </a:schemeClr>
              </a:solidFill>
              <a:round/>
            </a:ln>
            <a:effectLst/>
          </c:spPr>
        </c:majorGridlines>
        <c:numFmt formatCode="&quot;€&quot;#,##0_);[Red]\(&quot;€&quot;#,##0\)" sourceLinked="1"/>
        <c:majorTickMark val="out"/>
        <c:minorTickMark val="none"/>
        <c:tickLblPos val="nextTo"/>
        <c:crossAx val="14547430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45659" cy="496332"/>
          </a:xfrm>
          <a:prstGeom prst="rect">
            <a:avLst/>
          </a:prstGeom>
        </p:spPr>
        <p:txBody>
          <a:bodyPr vert="horz"/>
          <a:lstStyle/>
          <a:p>
            <a:endParaRPr lang="fr-FR"/>
          </a:p>
        </p:txBody>
      </p:sp>
      <p:sp>
        <p:nvSpPr>
          <p:cNvPr id="3" name="Rectangle 3"/>
          <p:cNvSpPr>
            <a:spLocks noGrp="1"/>
          </p:cNvSpPr>
          <p:nvPr>
            <p:ph type="dt" sz="quarter" idx="1"/>
          </p:nvPr>
        </p:nvSpPr>
        <p:spPr>
          <a:xfrm>
            <a:off x="3850443" y="0"/>
            <a:ext cx="2945659" cy="496332"/>
          </a:xfrm>
          <a:prstGeom prst="rect">
            <a:avLst/>
          </a:prstGeom>
        </p:spPr>
        <p:txBody>
          <a:bodyPr vert="horz"/>
          <a:lstStyle/>
          <a:p>
            <a:fld id="{31555DB1-8736-42A3-B48D-2B08FB93332A}" type="datetimeFigureOut">
              <a:rPr lang="fr-FR" smtClean="0"/>
              <a:pPr/>
              <a:t>25/09/2026</a:t>
            </a:fld>
            <a:endParaRPr lang="fr-FR"/>
          </a:p>
        </p:txBody>
      </p:sp>
      <p:sp>
        <p:nvSpPr>
          <p:cNvPr id="4" name="Rectangle 4"/>
          <p:cNvSpPr>
            <a:spLocks noGrp="1"/>
          </p:cNvSpPr>
          <p:nvPr>
            <p:ph type="ftr" sz="quarter" idx="2"/>
          </p:nvPr>
        </p:nvSpPr>
        <p:spPr>
          <a:xfrm>
            <a:off x="0" y="9428583"/>
            <a:ext cx="2945659" cy="496332"/>
          </a:xfrm>
          <a:prstGeom prst="rect">
            <a:avLst/>
          </a:prstGeom>
        </p:spPr>
        <p:txBody>
          <a:bodyPr vert="horz"/>
          <a:lstStyle/>
          <a:p>
            <a:endParaRPr lang="fr-FR"/>
          </a:p>
        </p:txBody>
      </p:sp>
      <p:sp>
        <p:nvSpPr>
          <p:cNvPr id="5" name="Rectangle 5"/>
          <p:cNvSpPr>
            <a:spLocks noGrp="1"/>
          </p:cNvSpPr>
          <p:nvPr>
            <p:ph type="sldNum" sz="quarter" idx="3"/>
          </p:nvPr>
        </p:nvSpPr>
        <p:spPr>
          <a:xfrm>
            <a:off x="3850443" y="9428583"/>
            <a:ext cx="2945659" cy="496332"/>
          </a:xfrm>
          <a:prstGeom prst="rect">
            <a:avLst/>
          </a:prstGeom>
        </p:spPr>
        <p:txBody>
          <a:bodyPr vert="horz"/>
          <a:lstStyle/>
          <a:p>
            <a:fld id="{5400D380-E0D7-4EB1-B91E-BFCC7DA7F29D}" type="slidenum">
              <a:rPr lang="fr-FR" smtClean="0"/>
              <a:pPr/>
              <a:t>‹N°›</a:t>
            </a:fld>
            <a:endParaRPr lang="fr-FR"/>
          </a:p>
        </p:txBody>
      </p:sp>
    </p:spTree>
    <p:extLst>
      <p:ext uri="{BB962C8B-B14F-4D97-AF65-F5344CB8AC3E}">
        <p14:creationId xmlns:p14="http://schemas.microsoft.com/office/powerpoint/2010/main" val="12234391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2945659" cy="496332"/>
          </a:xfrm>
          <a:prstGeom prst="rect">
            <a:avLst/>
          </a:prstGeom>
        </p:spPr>
        <p:txBody>
          <a:bodyPr vert="horz"/>
          <a:lstStyle/>
          <a:p>
            <a:endParaRPr lang="fr-FR"/>
          </a:p>
        </p:txBody>
      </p:sp>
      <p:sp>
        <p:nvSpPr>
          <p:cNvPr id="3" name="Rectangle 3"/>
          <p:cNvSpPr>
            <a:spLocks noGrp="1"/>
          </p:cNvSpPr>
          <p:nvPr>
            <p:ph type="dt" idx="1"/>
          </p:nvPr>
        </p:nvSpPr>
        <p:spPr>
          <a:xfrm>
            <a:off x="3850443" y="0"/>
            <a:ext cx="2945659" cy="496332"/>
          </a:xfrm>
          <a:prstGeom prst="rect">
            <a:avLst/>
          </a:prstGeom>
        </p:spPr>
        <p:txBody>
          <a:bodyPr vert="horz"/>
          <a:lstStyle/>
          <a:p>
            <a:fld id="{0BDB199F-A56C-4049-BA04-1447030960FF}" type="datetimeFigureOut">
              <a:rPr lang="fr-FR"/>
              <a:pPr/>
              <a:t>25/09/2026</a:t>
            </a:fld>
            <a:endParaRPr lang="fr-FR"/>
          </a:p>
        </p:txBody>
      </p:sp>
      <p:sp>
        <p:nvSpPr>
          <p:cNvPr id="4" name="Rectangle 4"/>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anchor="ctr"/>
          <a:lstStyle/>
          <a:p>
            <a:endParaRPr lang="fr-FR"/>
          </a:p>
        </p:txBody>
      </p:sp>
      <p:sp>
        <p:nvSpPr>
          <p:cNvPr id="5" name="Rectangle 5"/>
          <p:cNvSpPr>
            <a:spLocks noGrp="1"/>
          </p:cNvSpPr>
          <p:nvPr>
            <p:ph type="body" sz="quarter" idx="3"/>
          </p:nvPr>
        </p:nvSpPr>
        <p:spPr>
          <a:xfrm>
            <a:off x="679768" y="4715153"/>
            <a:ext cx="5438140" cy="4466987"/>
          </a:xfrm>
          <a:prstGeom prst="rect">
            <a:avLst/>
          </a:prstGeom>
        </p:spPr>
        <p:txBody>
          <a:bodyPr vert="horz">
            <a:normAutofit/>
          </a:bodyPr>
          <a:lstStyle/>
          <a:p>
            <a:pPr lvl="0"/>
            <a:r>
              <a:rPr lang="fr-FR"/>
              <a:t>Modifiez les styles du texte du masque</a:t>
            </a:r>
          </a:p>
          <a:p>
            <a:pPr lvl="1"/>
            <a:r>
              <a:rPr lang="fr-FR"/>
              <a:t>Niveau 2</a:t>
            </a:r>
          </a:p>
          <a:p>
            <a:pPr lvl="2"/>
            <a:r>
              <a:rPr lang="fr-FR"/>
              <a:t>Niveau 3</a:t>
            </a:r>
          </a:p>
          <a:p>
            <a:pPr lvl="3"/>
            <a:r>
              <a:rPr lang="fr-FR"/>
              <a:t>Niveau 4</a:t>
            </a:r>
          </a:p>
          <a:p>
            <a:pPr lvl="4"/>
            <a:r>
              <a:rPr lang="fr-FR"/>
              <a:t>Niveau 5</a:t>
            </a:r>
          </a:p>
        </p:txBody>
      </p:sp>
      <p:sp>
        <p:nvSpPr>
          <p:cNvPr id="6" name="Rectangle 6"/>
          <p:cNvSpPr>
            <a:spLocks noGrp="1"/>
          </p:cNvSpPr>
          <p:nvPr>
            <p:ph type="ftr" sz="quarter" idx="4"/>
          </p:nvPr>
        </p:nvSpPr>
        <p:spPr>
          <a:xfrm>
            <a:off x="0" y="9428583"/>
            <a:ext cx="2945659" cy="496332"/>
          </a:xfrm>
          <a:prstGeom prst="rect">
            <a:avLst/>
          </a:prstGeom>
        </p:spPr>
        <p:txBody>
          <a:bodyPr vert="horz"/>
          <a:lstStyle/>
          <a:p>
            <a:endParaRPr lang="fr-FR"/>
          </a:p>
        </p:txBody>
      </p:sp>
      <p:sp>
        <p:nvSpPr>
          <p:cNvPr id="7" name="Rectangle 7"/>
          <p:cNvSpPr>
            <a:spLocks noGrp="1"/>
          </p:cNvSpPr>
          <p:nvPr>
            <p:ph type="sldNum" sz="quarter" idx="5"/>
          </p:nvPr>
        </p:nvSpPr>
        <p:spPr>
          <a:xfrm>
            <a:off x="3850443" y="9428583"/>
            <a:ext cx="2945659" cy="496332"/>
          </a:xfrm>
          <a:prstGeom prst="rect">
            <a:avLst/>
          </a:prstGeom>
        </p:spPr>
        <p:txBody>
          <a:bodyPr vert="horz"/>
          <a:lstStyle/>
          <a:p>
            <a:fld id="{B3A019F3-8596-4028-9847-CBD3A185B07A}" type="slidenum">
              <a:rPr/>
              <a:pPr/>
              <a:t>‹N°›</a:t>
            </a:fld>
            <a:endParaRPr lang="fr-FR"/>
          </a:p>
        </p:txBody>
      </p:sp>
    </p:spTree>
    <p:extLst>
      <p:ext uri="{BB962C8B-B14F-4D97-AF65-F5344CB8AC3E}">
        <p14:creationId xmlns:p14="http://schemas.microsoft.com/office/powerpoint/2010/main" val="2801479819"/>
      </p:ext>
    </p:extLst>
  </p:cSld>
  <p:clrMap bg1="lt1" tx1="dk1" bg2="lt2" tx2="dk2" accent1="accent1" accent2="accent2" accent3="accent3" accent4="accent4" accent5="accent5" accent6="accent6" hlink="hlink" folHlink="folHlink"/>
  <p:notesStyle>
    <a:lvl1pPr marL="0" algn="l" rtl="0" latinLnBrk="0">
      <a:defRPr lang="fr-FR" sz="1200" kern="1200">
        <a:solidFill>
          <a:schemeClr val="tx1"/>
        </a:solidFill>
        <a:latin typeface="+mn-lt"/>
        <a:ea typeface="+mn-ea"/>
        <a:cs typeface="+mn-cs"/>
      </a:defRPr>
    </a:lvl1pPr>
    <a:lvl2pPr marL="457200" algn="l" rtl="0" latinLnBrk="0">
      <a:defRPr lang="fr-FR" sz="1200" kern="1200">
        <a:solidFill>
          <a:schemeClr val="tx1"/>
        </a:solidFill>
        <a:latin typeface="+mn-lt"/>
        <a:ea typeface="+mn-ea"/>
        <a:cs typeface="+mn-cs"/>
      </a:defRPr>
    </a:lvl2pPr>
    <a:lvl3pPr marL="914400" algn="l" rtl="0" latinLnBrk="0">
      <a:defRPr lang="fr-FR" sz="1200" kern="1200">
        <a:solidFill>
          <a:schemeClr val="tx1"/>
        </a:solidFill>
        <a:latin typeface="+mn-lt"/>
        <a:ea typeface="+mn-ea"/>
        <a:cs typeface="+mn-cs"/>
      </a:defRPr>
    </a:lvl3pPr>
    <a:lvl4pPr marL="1371600" algn="l" rtl="0" latinLnBrk="0">
      <a:defRPr lang="fr-FR" sz="1200" kern="1200">
        <a:solidFill>
          <a:schemeClr val="tx1"/>
        </a:solidFill>
        <a:latin typeface="+mn-lt"/>
        <a:ea typeface="+mn-ea"/>
        <a:cs typeface="+mn-cs"/>
      </a:defRPr>
    </a:lvl4pPr>
    <a:lvl5pPr marL="1828800" algn="l" rtl="0" latinLnBrk="0">
      <a:defRPr lang="fr-FR" sz="1200" kern="1200">
        <a:solidFill>
          <a:schemeClr val="tx1"/>
        </a:solidFill>
        <a:latin typeface="+mn-lt"/>
        <a:ea typeface="+mn-ea"/>
        <a:cs typeface="+mn-cs"/>
      </a:defRPr>
    </a:lvl5pPr>
    <a:lvl6pPr marL="2286000" algn="l" rtl="0" latinLnBrk="0">
      <a:defRPr lang="fr-FR" sz="1200" kern="1200">
        <a:solidFill>
          <a:schemeClr val="tx1"/>
        </a:solidFill>
        <a:latin typeface="+mn-lt"/>
        <a:ea typeface="+mn-ea"/>
        <a:cs typeface="+mn-cs"/>
      </a:defRPr>
    </a:lvl6pPr>
    <a:lvl7pPr marL="2743200" algn="l" rtl="0" latinLnBrk="0">
      <a:defRPr lang="fr-FR" sz="1200" kern="1200">
        <a:solidFill>
          <a:schemeClr val="tx1"/>
        </a:solidFill>
        <a:latin typeface="+mn-lt"/>
        <a:ea typeface="+mn-ea"/>
        <a:cs typeface="+mn-cs"/>
      </a:defRPr>
    </a:lvl7pPr>
    <a:lvl8pPr marL="3200400" algn="l" rtl="0" latinLnBrk="0">
      <a:defRPr lang="fr-FR" sz="1200" kern="1200">
        <a:solidFill>
          <a:schemeClr val="tx1"/>
        </a:solidFill>
        <a:latin typeface="+mn-lt"/>
        <a:ea typeface="+mn-ea"/>
        <a:cs typeface="+mn-cs"/>
      </a:defRPr>
    </a:lvl8pPr>
    <a:lvl9pPr marL="3657600" algn="l" rtl="0" latinLnBrk="0">
      <a:defRPr lang="fr-F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p>
            <a:endParaRPr lang="fr-FR" dirty="0"/>
          </a:p>
          <a:p>
            <a:endParaRPr lang="fr-FR" dirty="0"/>
          </a:p>
        </p:txBody>
      </p:sp>
      <p:sp>
        <p:nvSpPr>
          <p:cNvPr id="4" name="Rectangle 4"/>
          <p:cNvSpPr>
            <a:spLocks noGrp="1"/>
          </p:cNvSpPr>
          <p:nvPr>
            <p:ph type="sldNum" sz="quarter" idx="10"/>
          </p:nvPr>
        </p:nvSpPr>
        <p:spPr/>
        <p:txBody>
          <a:bodyPr/>
          <a:lstStyle/>
          <a:p>
            <a:fld id="{B3A019F3-8596-4028-9847-CBD3A185B07A}"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sp>
      <p:sp>
        <p:nvSpPr>
          <p:cNvPr id="3" name="Rectangle 3"/>
          <p:cNvSpPr>
            <a:spLocks noGrp="1"/>
          </p:cNvSpPr>
          <p:nvPr>
            <p:ph type="body" idx="1"/>
          </p:nvPr>
        </p:nvSpPr>
        <p:spPr/>
        <p:txBody>
          <a:bodyPr/>
          <a:lstStyle/>
          <a:p>
            <a:endParaRPr lang="fr-FR" dirty="0"/>
          </a:p>
        </p:txBody>
      </p:sp>
      <p:sp>
        <p:nvSpPr>
          <p:cNvPr id="4" name="Rectangle 4"/>
          <p:cNvSpPr>
            <a:spLocks noGrp="1"/>
          </p:cNvSpPr>
          <p:nvPr>
            <p:ph type="sldNum" sz="quarter" idx="10"/>
          </p:nvPr>
        </p:nvSpPr>
        <p:spPr/>
        <p:txBody>
          <a:bodyPr/>
          <a:lstStyle/>
          <a:p>
            <a:fld id="{B3A019F3-8596-4028-9847-CBD3A185B07A}" type="slidenum">
              <a:rPr lang="fr-FR" smtClean="0"/>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Changement</a:t>
            </a:r>
            <a:r>
              <a:rPr lang="fr-FR" baseline="0" dirty="0"/>
              <a:t> des</a:t>
            </a:r>
            <a:r>
              <a:rPr lang="fr-FR" dirty="0"/>
              <a:t> ordinateurs</a:t>
            </a:r>
            <a:r>
              <a:rPr lang="fr-FR" baseline="0" dirty="0"/>
              <a:t> suite à un virus sur les disques durs.</a:t>
            </a:r>
          </a:p>
          <a:p>
            <a:r>
              <a:rPr lang="fr-FR" baseline="0" dirty="0"/>
              <a:t>Caution cabinet Perspectives</a:t>
            </a:r>
          </a:p>
          <a:p>
            <a:r>
              <a:rPr lang="fr-FR" baseline="0" dirty="0"/>
              <a:t>Clients= adhésions 2016</a:t>
            </a:r>
          </a:p>
          <a:p>
            <a:r>
              <a:rPr lang="fr-FR" baseline="0" dirty="0"/>
              <a:t>CCA= stock billetterie et acomptes 2016</a:t>
            </a:r>
          </a:p>
          <a:p>
            <a:r>
              <a:rPr lang="fr-FR" baseline="0" dirty="0"/>
              <a:t>Niveau Trésorerie s’explique par le résultat excédentaire généré sur 2015 et baisse des CCA.</a:t>
            </a:r>
            <a:endParaRPr lang="fr-FR" dirty="0"/>
          </a:p>
        </p:txBody>
      </p:sp>
      <p:sp>
        <p:nvSpPr>
          <p:cNvPr id="4" name="Espace réservé du numéro de diapositive 3"/>
          <p:cNvSpPr>
            <a:spLocks noGrp="1"/>
          </p:cNvSpPr>
          <p:nvPr>
            <p:ph type="sldNum" sz="quarter" idx="10"/>
          </p:nvPr>
        </p:nvSpPr>
        <p:spPr/>
        <p:txBody>
          <a:bodyPr/>
          <a:lstStyle/>
          <a:p>
            <a:fld id="{B3A019F3-8596-4028-9847-CBD3A185B07A}" type="slidenum">
              <a:rPr lang="uk-UA" smtClean="0"/>
              <a:pPr/>
              <a:t>6</a:t>
            </a:fld>
            <a:endParaRPr lang="uk-UA"/>
          </a:p>
        </p:txBody>
      </p:sp>
    </p:spTree>
    <p:extLst>
      <p:ext uri="{BB962C8B-B14F-4D97-AF65-F5344CB8AC3E}">
        <p14:creationId xmlns:p14="http://schemas.microsoft.com/office/powerpoint/2010/main" val="2555689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PCA= Adhésions, encaissements</a:t>
            </a:r>
            <a:r>
              <a:rPr lang="fr-FR" baseline="0" dirty="0"/>
              <a:t> voyage Portugal, encaissements sorties et spectacles 2016</a:t>
            </a:r>
          </a:p>
          <a:p>
            <a:r>
              <a:rPr lang="fr-FR" baseline="0" dirty="0"/>
              <a:t>Fonds dédiés: activités = 13 422,30 €</a:t>
            </a:r>
          </a:p>
          <a:p>
            <a:r>
              <a:rPr lang="fr-FR" baseline="0" dirty="0"/>
              <a:t>Informatique= 5000 €</a:t>
            </a:r>
          </a:p>
          <a:p>
            <a:r>
              <a:rPr lang="fr-FR" baseline="0" dirty="0"/>
              <a:t>Autres = 20 000 €</a:t>
            </a:r>
          </a:p>
          <a:p>
            <a:r>
              <a:rPr lang="fr-FR" baseline="0" dirty="0"/>
              <a:t>Dettes fournisseurs= CNAS, solde Noel,</a:t>
            </a:r>
            <a:endParaRPr lang="fr-FR" dirty="0"/>
          </a:p>
        </p:txBody>
      </p:sp>
      <p:sp>
        <p:nvSpPr>
          <p:cNvPr id="4" name="Espace réservé du numéro de diapositive 3"/>
          <p:cNvSpPr>
            <a:spLocks noGrp="1"/>
          </p:cNvSpPr>
          <p:nvPr>
            <p:ph type="sldNum" sz="quarter" idx="10"/>
          </p:nvPr>
        </p:nvSpPr>
        <p:spPr/>
        <p:txBody>
          <a:bodyPr/>
          <a:lstStyle/>
          <a:p>
            <a:fld id="{B3A019F3-8596-4028-9847-CBD3A185B07A}" type="slidenum">
              <a:rPr lang="uk-UA" smtClean="0"/>
              <a:pPr/>
              <a:t>7</a:t>
            </a:fld>
            <a:endParaRPr lang="uk-UA"/>
          </a:p>
        </p:txBody>
      </p:sp>
    </p:spTree>
    <p:extLst>
      <p:ext uri="{BB962C8B-B14F-4D97-AF65-F5344CB8AC3E}">
        <p14:creationId xmlns:p14="http://schemas.microsoft.com/office/powerpoint/2010/main" val="662921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20155 adhérents CNAS au 31/12/15</a:t>
            </a:r>
          </a:p>
          <a:p>
            <a:r>
              <a:rPr lang="fr-FR" dirty="0"/>
              <a:t>2235</a:t>
            </a:r>
            <a:r>
              <a:rPr lang="fr-FR" baseline="0" dirty="0"/>
              <a:t> APSD soit 11% nb adhérents CNAS</a:t>
            </a:r>
          </a:p>
          <a:p>
            <a:r>
              <a:rPr lang="fr-FR" baseline="0" dirty="0"/>
              <a:t>11% retraités.</a:t>
            </a:r>
          </a:p>
          <a:p>
            <a:endParaRPr lang="fr-FR" baseline="0" dirty="0"/>
          </a:p>
          <a:p>
            <a:r>
              <a:rPr lang="fr-FR" baseline="0" dirty="0"/>
              <a:t>Remise en place du yoga sur le site de la croix de Pierre.</a:t>
            </a:r>
            <a:endParaRPr lang="fr-FR" dirty="0"/>
          </a:p>
        </p:txBody>
      </p:sp>
      <p:sp>
        <p:nvSpPr>
          <p:cNvPr id="4" name="Espace réservé du numéro de diapositive 3"/>
          <p:cNvSpPr>
            <a:spLocks noGrp="1"/>
          </p:cNvSpPr>
          <p:nvPr>
            <p:ph type="sldNum" sz="quarter" idx="10"/>
          </p:nvPr>
        </p:nvSpPr>
        <p:spPr/>
        <p:txBody>
          <a:bodyPr/>
          <a:lstStyle/>
          <a:p>
            <a:fld id="{B3A019F3-8596-4028-9847-CBD3A185B07A}" type="slidenum">
              <a:rPr lang="uk-UA" smtClean="0"/>
              <a:pPr/>
              <a:t>10</a:t>
            </a:fld>
            <a:endParaRPr lang="uk-UA"/>
          </a:p>
        </p:txBody>
      </p:sp>
    </p:spTree>
    <p:extLst>
      <p:ext uri="{BB962C8B-B14F-4D97-AF65-F5344CB8AC3E}">
        <p14:creationId xmlns:p14="http://schemas.microsoft.com/office/powerpoint/2010/main" val="3635307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Aides= rentrée</a:t>
            </a:r>
            <a:r>
              <a:rPr lang="fr-FR" baseline="0" dirty="0"/>
              <a:t> scolaire, séjours vacances enfants, accueil de loisirs, </a:t>
            </a:r>
            <a:r>
              <a:rPr lang="fr-FR" baseline="0" dirty="0" err="1"/>
              <a:t>noel</a:t>
            </a:r>
            <a:r>
              <a:rPr lang="fr-FR" baseline="0" dirty="0"/>
              <a:t>, naissance</a:t>
            </a:r>
            <a:r>
              <a:rPr lang="is-IS" baseline="0" dirty="0"/>
              <a:t>…</a:t>
            </a:r>
            <a:endParaRPr lang="fr-FR" dirty="0"/>
          </a:p>
        </p:txBody>
      </p:sp>
      <p:sp>
        <p:nvSpPr>
          <p:cNvPr id="4" name="Espace réservé du numéro de diapositive 3"/>
          <p:cNvSpPr>
            <a:spLocks noGrp="1"/>
          </p:cNvSpPr>
          <p:nvPr>
            <p:ph type="sldNum" sz="quarter" idx="10"/>
          </p:nvPr>
        </p:nvSpPr>
        <p:spPr/>
        <p:txBody>
          <a:bodyPr/>
          <a:lstStyle/>
          <a:p>
            <a:fld id="{B3A019F3-8596-4028-9847-CBD3A185B07A}" type="slidenum">
              <a:rPr lang="uk-UA" smtClean="0"/>
              <a:pPr/>
              <a:t>14</a:t>
            </a:fld>
            <a:endParaRPr lang="uk-UA"/>
          </a:p>
        </p:txBody>
      </p:sp>
    </p:spTree>
    <p:extLst>
      <p:ext uri="{BB962C8B-B14F-4D97-AF65-F5344CB8AC3E}">
        <p14:creationId xmlns:p14="http://schemas.microsoft.com/office/powerpoint/2010/main" val="1887697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3A019F3-8596-4028-9847-CBD3A185B07A}" type="slidenum">
              <a:rPr lang="fr-FR" smtClean="0"/>
              <a:pPr/>
              <a:t>17</a:t>
            </a:fld>
            <a:endParaRPr lang="fr-FR"/>
          </a:p>
        </p:txBody>
      </p:sp>
    </p:spTree>
    <p:extLst>
      <p:ext uri="{BB962C8B-B14F-4D97-AF65-F5344CB8AC3E}">
        <p14:creationId xmlns:p14="http://schemas.microsoft.com/office/powerpoint/2010/main" val="2920845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Baisse</a:t>
            </a:r>
            <a:r>
              <a:rPr lang="fr-FR" baseline="0" dirty="0"/>
              <a:t> de la participation en 2015 compte tenu des incertitude sur le niveau de subvention en début d’année et impact des attentats sur les sorties de fin d’année (Théâtre reporté et sortie Noel avec 8cars au lieu de 15)</a:t>
            </a:r>
            <a:endParaRPr lang="fr-FR" dirty="0"/>
          </a:p>
        </p:txBody>
      </p:sp>
      <p:sp>
        <p:nvSpPr>
          <p:cNvPr id="4" name="Espace réservé du numéro de diapositive 3"/>
          <p:cNvSpPr>
            <a:spLocks noGrp="1"/>
          </p:cNvSpPr>
          <p:nvPr>
            <p:ph type="sldNum" sz="quarter" idx="10"/>
          </p:nvPr>
        </p:nvSpPr>
        <p:spPr/>
        <p:txBody>
          <a:bodyPr/>
          <a:lstStyle/>
          <a:p>
            <a:fld id="{B3A019F3-8596-4028-9847-CBD3A185B07A}" type="slidenum">
              <a:rPr lang="uk-UA" smtClean="0"/>
              <a:pPr/>
              <a:t>18</a:t>
            </a:fld>
            <a:endParaRPr lang="uk-UA"/>
          </a:p>
        </p:txBody>
      </p:sp>
    </p:spTree>
    <p:extLst>
      <p:ext uri="{BB962C8B-B14F-4D97-AF65-F5344CB8AC3E}">
        <p14:creationId xmlns:p14="http://schemas.microsoft.com/office/powerpoint/2010/main" val="2634469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3A019F3-8596-4028-9847-CBD3A185B07A}" type="slidenum">
              <a:rPr lang="uk-UA" smtClean="0"/>
              <a:pPr/>
              <a:t>24</a:t>
            </a:fld>
            <a:endParaRPr lang="uk-UA"/>
          </a:p>
        </p:txBody>
      </p:sp>
    </p:spTree>
    <p:extLst>
      <p:ext uri="{BB962C8B-B14F-4D97-AF65-F5344CB8AC3E}">
        <p14:creationId xmlns:p14="http://schemas.microsoft.com/office/powerpoint/2010/main" val="1977975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3A019F3-8596-4028-9847-CBD3A185B07A}" type="slidenum">
              <a:rPr smtClean="0">
                <a:solidFill>
                  <a:prstClr val="black"/>
                </a:solidFill>
              </a:rPr>
              <a:pPr/>
              <a:t>27</a:t>
            </a:fld>
            <a:endParaRPr>
              <a:solidFill>
                <a:prstClr val="black"/>
              </a:solidFill>
            </a:endParaRPr>
          </a:p>
        </p:txBody>
      </p:sp>
    </p:spTree>
    <p:extLst>
      <p:ext uri="{BB962C8B-B14F-4D97-AF65-F5344CB8AC3E}">
        <p14:creationId xmlns:p14="http://schemas.microsoft.com/office/powerpoint/2010/main" val="30737287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re">
    <p:bg>
      <p:bgRef idx="1001">
        <a:schemeClr val="bg1"/>
      </p:bgRef>
    </p:bg>
    <p:spTree>
      <p:nvGrpSpPr>
        <p:cNvPr id="1" name=""/>
        <p:cNvGrpSpPr/>
        <p:nvPr/>
      </p:nvGrpSpPr>
      <p:grpSpPr>
        <a:xfrm>
          <a:off x="0" y="0"/>
          <a:ext cx="0" cy="0"/>
          <a:chOff x="0" y="0"/>
          <a:chExt cx="0" cy="0"/>
        </a:xfrm>
      </p:grpSpPr>
      <p:sp>
        <p:nvSpPr>
          <p:cNvPr id="9" name="Rectangle 10"/>
          <p:cNvSpPr/>
          <p:nvPr userDrawn="1"/>
        </p:nvSpPr>
        <p:spPr>
          <a:xfrm>
            <a:off x="0" y="3505200"/>
            <a:ext cx="9144000" cy="2286000"/>
          </a:xfrm>
          <a:prstGeom prst="rect">
            <a:avLst/>
          </a:prstGeom>
          <a:solidFill>
            <a:schemeClr val="accent6">
              <a:shade val="75000"/>
            </a:schemeClr>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endParaRPr kumimoji="0" lang="fr-FR"/>
          </a:p>
        </p:txBody>
      </p:sp>
      <p:sp>
        <p:nvSpPr>
          <p:cNvPr id="2" name="Rectangle 2"/>
          <p:cNvSpPr>
            <a:spLocks noGrp="1"/>
          </p:cNvSpPr>
          <p:nvPr>
            <p:ph type="ctrTitle" hasCustomPrompt="1"/>
          </p:nvPr>
        </p:nvSpPr>
        <p:spPr>
          <a:xfrm>
            <a:off x="228600" y="4114800"/>
            <a:ext cx="8153400" cy="1295400"/>
          </a:xfrm>
          <a:noFill/>
        </p:spPr>
        <p:txBody>
          <a:bodyPr vert="horz"/>
          <a:lstStyle>
            <a:lvl1pPr algn="ctr" eaLnBrk="1" latinLnBrk="0" hangingPunct="1">
              <a:defRPr kumimoji="0" lang="fr-FR" sz="2000" b="0" cap="all" spc="150" baseline="0">
                <a:solidFill>
                  <a:schemeClr val="bg1"/>
                </a:solidFill>
              </a:defRPr>
            </a:lvl1pPr>
            <a:extLst/>
          </a:lstStyle>
          <a:p>
            <a:pPr eaLnBrk="1" latinLnBrk="0" hangingPunct="1"/>
            <a:r>
              <a:rPr kumimoji="0" lang="fr-FR" dirty="0"/>
              <a:t>ASSEMBLEE GENERALE </a:t>
            </a:r>
            <a:br>
              <a:rPr kumimoji="0" lang="fr-FR" dirty="0"/>
            </a:br>
            <a:r>
              <a:rPr kumimoji="0" lang="fr-FR" dirty="0"/>
              <a:t/>
            </a:r>
            <a:br>
              <a:rPr kumimoji="0" lang="fr-FR" dirty="0"/>
            </a:br>
            <a:r>
              <a:rPr kumimoji="0" lang="fr-FR" dirty="0"/>
              <a:t>APSD 4 JUIN 2015</a:t>
            </a:r>
            <a:endParaRPr kumimoji="0" dirty="0"/>
          </a:p>
        </p:txBody>
      </p:sp>
      <p:sp>
        <p:nvSpPr>
          <p:cNvPr id="16" name="Rectangle 16"/>
          <p:cNvSpPr>
            <a:spLocks noGrp="1"/>
          </p:cNvSpPr>
          <p:nvPr>
            <p:ph type="ftr" sz="quarter" idx="12"/>
          </p:nvPr>
        </p:nvSpPr>
        <p:spPr/>
        <p:txBody>
          <a:bodyPr/>
          <a:lstStyle/>
          <a:p>
            <a:endParaRPr kumimoji="0" lang="fr-FR"/>
          </a:p>
        </p:txBody>
      </p:sp>
      <p:sp>
        <p:nvSpPr>
          <p:cNvPr id="8" name="Rectangle 10"/>
          <p:cNvSpPr/>
          <p:nvPr userDrawn="1"/>
        </p:nvSpPr>
        <p:spPr>
          <a:xfrm>
            <a:off x="0" y="0"/>
            <a:ext cx="9144000" cy="4038600"/>
          </a:xfrm>
          <a:prstGeom prst="rect">
            <a:avLst/>
          </a:prstGeom>
          <a:solidFill>
            <a:srgbClr val="B8FFB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endParaRPr kumimoji="0" lang="fr-FR" b="1" cap="none" spc="0">
              <a:ln w="12700">
                <a:solidFill>
                  <a:schemeClr val="tx2">
                    <a:satMod val="155000"/>
                  </a:schemeClr>
                </a:solidFill>
                <a:prstDash val="solid"/>
              </a:ln>
              <a:solidFill>
                <a:schemeClr val="bg2">
                  <a:lumMod val="75000"/>
                </a:schemeClr>
              </a:solidFill>
              <a:effectLst>
                <a:outerShdw blurRad="41275" dist="20320" dir="1800000" algn="tl" rotWithShape="0">
                  <a:srgbClr val="000000">
                    <a:alpha val="40000"/>
                  </a:srgbClr>
                </a:outerShdw>
              </a:effectLst>
            </a:endParaRPr>
          </a:p>
        </p:txBody>
      </p:sp>
      <p:sp>
        <p:nvSpPr>
          <p:cNvPr id="10" name="Date Placeholder 9"/>
          <p:cNvSpPr>
            <a:spLocks noGrp="1"/>
          </p:cNvSpPr>
          <p:nvPr>
            <p:ph type="dt" sz="half" idx="10"/>
          </p:nvPr>
        </p:nvSpPr>
        <p:spPr>
          <a:xfrm>
            <a:off x="228600" y="6477000"/>
            <a:ext cx="1600200" cy="304800"/>
          </a:xfrm>
        </p:spPr>
        <p:txBody>
          <a:bodyPr anchor="ctr"/>
          <a:lstStyle>
            <a:lvl1pPr algn="l" eaLnBrk="1" latinLnBrk="0" hangingPunct="1">
              <a:defRPr kumimoji="0" lang="fr-FR">
                <a:solidFill>
                  <a:srgbClr val="A0A0A0"/>
                </a:solidFill>
              </a:defRPr>
            </a:lvl1pPr>
            <a:extLst/>
          </a:lstStyle>
          <a:p>
            <a:fld id="{5A8D346D-A53F-433C-9D37-45A337EA482C}" type="datetime1">
              <a:rPr kumimoji="0" lang="fr-FR"/>
              <a:pPr/>
              <a:t>25/09/2026</a:t>
            </a:fld>
            <a:endParaRPr kumimoji="0" lang="fr-FR"/>
          </a:p>
        </p:txBody>
      </p:sp>
      <p:pic>
        <p:nvPicPr>
          <p:cNvPr id="4" name="Image 3"/>
          <p:cNvPicPr>
            <a:picLocks noChangeAspect="1"/>
          </p:cNvPicPr>
          <p:nvPr userDrawn="1"/>
        </p:nvPicPr>
        <p:blipFill>
          <a:blip r:embed="rId2"/>
          <a:stretch>
            <a:fillRect/>
          </a:stretch>
        </p:blipFill>
        <p:spPr>
          <a:xfrm>
            <a:off x="7010400" y="6093012"/>
            <a:ext cx="1714500" cy="549088"/>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rdre du jour">
    <p:spTree>
      <p:nvGrpSpPr>
        <p:cNvPr id="1" name=""/>
        <p:cNvGrpSpPr/>
        <p:nvPr/>
      </p:nvGrpSpPr>
      <p:grpSpPr>
        <a:xfrm>
          <a:off x="0" y="0"/>
          <a:ext cx="0" cy="0"/>
          <a:chOff x="0" y="0"/>
          <a:chExt cx="0" cy="0"/>
        </a:xfrm>
      </p:grpSpPr>
      <p:sp>
        <p:nvSpPr>
          <p:cNvPr id="2" name="Rectangle 2"/>
          <p:cNvSpPr>
            <a:spLocks noGrp="1"/>
          </p:cNvSpPr>
          <p:nvPr>
            <p:ph type="title" hasCustomPrompt="1"/>
          </p:nvPr>
        </p:nvSpPr>
        <p:spPr/>
        <p:txBody>
          <a:bodyPr/>
          <a:lstStyle>
            <a:lvl1pPr>
              <a:defRPr baseline="0"/>
            </a:lvl1pPr>
            <a:extLst/>
          </a:lstStyle>
          <a:p>
            <a:pPr eaLnBrk="1" latinLnBrk="0" hangingPunct="1"/>
            <a:r>
              <a:rPr kumimoji="0" lang="fr-FR" dirty="0"/>
              <a:t>ORDRE DU JOUR </a:t>
            </a:r>
            <a:endParaRPr kumimoji="0" dirty="0"/>
          </a:p>
        </p:txBody>
      </p:sp>
      <p:sp>
        <p:nvSpPr>
          <p:cNvPr id="37" name="Rectangle 37"/>
          <p:cNvSpPr>
            <a:spLocks noGrp="1"/>
          </p:cNvSpPr>
          <p:nvPr>
            <p:ph type="body" sz="quarter" idx="13" hasCustomPrompt="1"/>
          </p:nvPr>
        </p:nvSpPr>
        <p:spPr>
          <a:xfrm>
            <a:off x="310896" y="381000"/>
            <a:ext cx="7385304" cy="609600"/>
          </a:xfrm>
          <a:solidFill>
            <a:schemeClr val="tx2">
              <a:tint val="40000"/>
            </a:schemeClr>
          </a:solidFill>
        </p:spPr>
        <p:txBody>
          <a:bodyPr anchor="ctr"/>
          <a:lstStyle>
            <a:lvl1pPr eaLnBrk="1" latinLnBrk="0" hangingPunct="1">
              <a:buFontTx/>
              <a:buNone/>
              <a:defRPr kumimoji="0" lang="fr-FR" sz="1100" baseline="0"/>
            </a:lvl1pPr>
            <a:extLst/>
          </a:lstStyle>
          <a:p>
            <a:pPr lvl="0"/>
            <a:r>
              <a:rPr kumimoji="0" lang="fr-FR" dirty="0"/>
              <a:t>Compte-rendu d’activités 2014 et rapport moral</a:t>
            </a:r>
          </a:p>
        </p:txBody>
      </p:sp>
      <p:sp>
        <p:nvSpPr>
          <p:cNvPr id="43" name="Rectangle 37"/>
          <p:cNvSpPr>
            <a:spLocks noGrp="1"/>
          </p:cNvSpPr>
          <p:nvPr>
            <p:ph type="body" sz="quarter" idx="15" hasCustomPrompt="1"/>
          </p:nvPr>
        </p:nvSpPr>
        <p:spPr>
          <a:xfrm>
            <a:off x="304800" y="1371600"/>
            <a:ext cx="7391400" cy="609600"/>
          </a:xfrm>
          <a:solidFill>
            <a:schemeClr val="tx2">
              <a:tint val="40000"/>
            </a:schemeClr>
          </a:solidFill>
        </p:spPr>
        <p:txBody>
          <a:bodyPr anchor="ctr"/>
          <a:lstStyle>
            <a:lvl1pPr eaLnBrk="1" latinLnBrk="0" hangingPunct="1">
              <a:buFontTx/>
              <a:buNone/>
              <a:defRPr kumimoji="0" lang="fr-FR" sz="1100" baseline="0"/>
            </a:lvl1pPr>
            <a:extLst/>
          </a:lstStyle>
          <a:p>
            <a:pPr lvl="0"/>
            <a:r>
              <a:rPr kumimoji="0" lang="fr-FR" dirty="0"/>
              <a:t>Rapport financier 2014</a:t>
            </a:r>
          </a:p>
        </p:txBody>
      </p:sp>
      <p:sp>
        <p:nvSpPr>
          <p:cNvPr id="41" name="Rectangle 37"/>
          <p:cNvSpPr>
            <a:spLocks noGrp="1"/>
          </p:cNvSpPr>
          <p:nvPr>
            <p:ph type="body" sz="quarter" idx="17" hasCustomPrompt="1"/>
          </p:nvPr>
        </p:nvSpPr>
        <p:spPr>
          <a:xfrm>
            <a:off x="310896" y="2438400"/>
            <a:ext cx="7385304" cy="609600"/>
          </a:xfrm>
          <a:solidFill>
            <a:schemeClr val="tx2">
              <a:tint val="40000"/>
            </a:schemeClr>
          </a:solidFill>
        </p:spPr>
        <p:txBody>
          <a:bodyPr anchor="ctr"/>
          <a:lstStyle>
            <a:lvl1pPr eaLnBrk="1" latinLnBrk="0" hangingPunct="1">
              <a:buFontTx/>
              <a:buNone/>
              <a:defRPr kumimoji="0" lang="fr-FR" sz="1100" baseline="0"/>
            </a:lvl1pPr>
            <a:extLst/>
          </a:lstStyle>
          <a:p>
            <a:pPr lvl="0"/>
            <a:r>
              <a:rPr kumimoji="0" lang="fr-FR" dirty="0"/>
              <a:t>Rapport 2014 du commissaire aux comptes par Marie Provost de la société KPMG</a:t>
            </a:r>
          </a:p>
        </p:txBody>
      </p:sp>
      <p:sp>
        <p:nvSpPr>
          <p:cNvPr id="45" name="Rectangle 37"/>
          <p:cNvSpPr>
            <a:spLocks noGrp="1"/>
          </p:cNvSpPr>
          <p:nvPr>
            <p:ph type="body" sz="quarter" idx="19" hasCustomPrompt="1"/>
          </p:nvPr>
        </p:nvSpPr>
        <p:spPr>
          <a:xfrm>
            <a:off x="310896" y="3505200"/>
            <a:ext cx="7385304" cy="609600"/>
          </a:xfrm>
          <a:solidFill>
            <a:schemeClr val="tx2">
              <a:tint val="40000"/>
            </a:schemeClr>
          </a:solidFill>
        </p:spPr>
        <p:txBody>
          <a:bodyPr anchor="ctr"/>
          <a:lstStyle>
            <a:lvl1pPr eaLnBrk="1" latinLnBrk="0" hangingPunct="1">
              <a:buFontTx/>
              <a:buNone/>
              <a:defRPr kumimoji="0" lang="fr-FR" sz="1100" baseline="0"/>
            </a:lvl1pPr>
            <a:extLst/>
          </a:lstStyle>
          <a:p>
            <a:pPr lvl="0"/>
            <a:r>
              <a:rPr kumimoji="0" lang="fr-FR" dirty="0"/>
              <a:t>Approbation des comptes 2014 et quitus aux administrateurs</a:t>
            </a:r>
          </a:p>
        </p:txBody>
      </p:sp>
      <p:sp>
        <p:nvSpPr>
          <p:cNvPr id="47" name="Rectangle 37"/>
          <p:cNvSpPr>
            <a:spLocks noGrp="1"/>
          </p:cNvSpPr>
          <p:nvPr>
            <p:ph type="body" sz="quarter" idx="21" hasCustomPrompt="1"/>
          </p:nvPr>
        </p:nvSpPr>
        <p:spPr>
          <a:xfrm>
            <a:off x="310896" y="4572000"/>
            <a:ext cx="7385304" cy="609600"/>
          </a:xfrm>
          <a:solidFill>
            <a:schemeClr val="tx2">
              <a:tint val="40000"/>
            </a:schemeClr>
          </a:solidFill>
        </p:spPr>
        <p:txBody>
          <a:bodyPr anchor="ctr"/>
          <a:lstStyle>
            <a:lvl1pPr eaLnBrk="1" latinLnBrk="0" hangingPunct="1">
              <a:buFontTx/>
              <a:buNone/>
              <a:defRPr kumimoji="0" lang="fr-FR" sz="1100" baseline="0"/>
            </a:lvl1pPr>
            <a:extLst/>
          </a:lstStyle>
          <a:p>
            <a:pPr lvl="0"/>
            <a:r>
              <a:rPr kumimoji="0" lang="fr-FR" dirty="0"/>
              <a:t>Affectation résultats 2014</a:t>
            </a:r>
          </a:p>
        </p:txBody>
      </p:sp>
      <p:sp>
        <p:nvSpPr>
          <p:cNvPr id="49" name="Rectangle 37"/>
          <p:cNvSpPr>
            <a:spLocks noGrp="1"/>
          </p:cNvSpPr>
          <p:nvPr>
            <p:ph type="body" sz="quarter" idx="23" hasCustomPrompt="1"/>
          </p:nvPr>
        </p:nvSpPr>
        <p:spPr>
          <a:xfrm>
            <a:off x="304800" y="5638800"/>
            <a:ext cx="7385304" cy="609600"/>
          </a:xfrm>
          <a:solidFill>
            <a:schemeClr val="tx2">
              <a:tint val="40000"/>
            </a:schemeClr>
          </a:solidFill>
        </p:spPr>
        <p:txBody>
          <a:bodyPr anchor="ctr"/>
          <a:lstStyle>
            <a:lvl1pPr eaLnBrk="1" latinLnBrk="0" hangingPunct="1">
              <a:buFontTx/>
              <a:buNone/>
              <a:defRPr kumimoji="0" lang="fr-FR" sz="1100" baseline="0"/>
            </a:lvl1pPr>
            <a:extLst/>
          </a:lstStyle>
          <a:p>
            <a:pPr lvl="0"/>
            <a:r>
              <a:rPr kumimoji="0" lang="fr-FR" dirty="0"/>
              <a:t>Questions diverses</a:t>
            </a:r>
          </a:p>
        </p:txBody>
      </p:sp>
      <p:sp>
        <p:nvSpPr>
          <p:cNvPr id="98" name="Rectangle 37"/>
          <p:cNvSpPr>
            <a:spLocks noGrp="1"/>
          </p:cNvSpPr>
          <p:nvPr>
            <p:ph type="body" sz="quarter" idx="14" hasCustomPrompt="1"/>
          </p:nvPr>
        </p:nvSpPr>
        <p:spPr>
          <a:xfrm>
            <a:off x="7696200" y="381000"/>
            <a:ext cx="685800" cy="609600"/>
          </a:xfrm>
          <a:solidFill>
            <a:schemeClr val="accent6">
              <a:shade val="75000"/>
            </a:schemeClr>
          </a:solidFill>
        </p:spPr>
        <p:txBody>
          <a:bodyPr anchor="ctr"/>
          <a:lstStyle>
            <a:lvl1pPr algn="r" eaLnBrk="1" latinLnBrk="0" hangingPunct="1">
              <a:buFontTx/>
              <a:buNone/>
              <a:defRPr kumimoji="0" lang="fr-FR" sz="1100">
                <a:solidFill>
                  <a:schemeClr val="bg1"/>
                </a:solidFill>
              </a:defRPr>
            </a:lvl1pPr>
            <a:extLst/>
          </a:lstStyle>
          <a:p>
            <a:pPr lvl="0"/>
            <a:r>
              <a:rPr kumimoji="0" lang="fr-FR"/>
              <a:t>N° de page</a:t>
            </a:r>
          </a:p>
        </p:txBody>
      </p:sp>
      <p:sp>
        <p:nvSpPr>
          <p:cNvPr id="44" name="Rectangle 37"/>
          <p:cNvSpPr>
            <a:spLocks noGrp="1"/>
          </p:cNvSpPr>
          <p:nvPr>
            <p:ph type="body" sz="quarter" idx="16" hasCustomPrompt="1"/>
          </p:nvPr>
        </p:nvSpPr>
        <p:spPr>
          <a:xfrm>
            <a:off x="7696200" y="838200"/>
            <a:ext cx="685800" cy="1143000"/>
          </a:xfrm>
          <a:solidFill>
            <a:schemeClr val="accent6">
              <a:shade val="75000"/>
            </a:schemeClr>
          </a:solidFill>
        </p:spPr>
        <p:txBody>
          <a:bodyPr anchor="ctr"/>
          <a:lstStyle>
            <a:lvl1pPr algn="r" eaLnBrk="1" latinLnBrk="0" hangingPunct="1">
              <a:buFontTx/>
              <a:buNone/>
              <a:defRPr kumimoji="0" lang="fr-FR" sz="1100">
                <a:solidFill>
                  <a:schemeClr val="bg1"/>
                </a:solidFill>
              </a:defRPr>
            </a:lvl1pPr>
            <a:extLst/>
          </a:lstStyle>
          <a:p>
            <a:pPr lvl="0"/>
            <a:r>
              <a:rPr kumimoji="0" lang="fr-FR" dirty="0"/>
              <a:t>N° de page</a:t>
            </a:r>
          </a:p>
        </p:txBody>
      </p:sp>
      <p:sp>
        <p:nvSpPr>
          <p:cNvPr id="42" name="Rectangle 37"/>
          <p:cNvSpPr>
            <a:spLocks noGrp="1"/>
          </p:cNvSpPr>
          <p:nvPr>
            <p:ph type="body" sz="quarter" idx="18" hasCustomPrompt="1"/>
          </p:nvPr>
        </p:nvSpPr>
        <p:spPr>
          <a:xfrm>
            <a:off x="7696200" y="2438400"/>
            <a:ext cx="685800" cy="609600"/>
          </a:xfrm>
          <a:solidFill>
            <a:schemeClr val="accent6">
              <a:shade val="75000"/>
            </a:schemeClr>
          </a:solidFill>
        </p:spPr>
        <p:txBody>
          <a:bodyPr anchor="ctr"/>
          <a:lstStyle>
            <a:lvl1pPr algn="r" eaLnBrk="1" latinLnBrk="0" hangingPunct="1">
              <a:buFontTx/>
              <a:buNone/>
              <a:defRPr kumimoji="0" lang="fr-FR" sz="1100">
                <a:solidFill>
                  <a:schemeClr val="bg1"/>
                </a:solidFill>
              </a:defRPr>
            </a:lvl1pPr>
            <a:extLst/>
          </a:lstStyle>
          <a:p>
            <a:pPr lvl="0"/>
            <a:r>
              <a:rPr kumimoji="0" lang="fr-FR" dirty="0"/>
              <a:t>N° de page</a:t>
            </a:r>
          </a:p>
        </p:txBody>
      </p:sp>
      <p:sp>
        <p:nvSpPr>
          <p:cNvPr id="46" name="Rectangle 37"/>
          <p:cNvSpPr>
            <a:spLocks noGrp="1"/>
          </p:cNvSpPr>
          <p:nvPr>
            <p:ph type="body" sz="quarter" idx="20" hasCustomPrompt="1"/>
          </p:nvPr>
        </p:nvSpPr>
        <p:spPr>
          <a:xfrm>
            <a:off x="7696200" y="3505200"/>
            <a:ext cx="685800" cy="609600"/>
          </a:xfrm>
          <a:solidFill>
            <a:schemeClr val="accent6">
              <a:shade val="75000"/>
            </a:schemeClr>
          </a:solidFill>
        </p:spPr>
        <p:txBody>
          <a:bodyPr anchor="ctr"/>
          <a:lstStyle>
            <a:lvl1pPr algn="r" eaLnBrk="1" latinLnBrk="0" hangingPunct="1">
              <a:buFontTx/>
              <a:buNone/>
              <a:defRPr kumimoji="0" lang="fr-FR" sz="1100">
                <a:solidFill>
                  <a:schemeClr val="bg1"/>
                </a:solidFill>
              </a:defRPr>
            </a:lvl1pPr>
            <a:extLst/>
          </a:lstStyle>
          <a:p>
            <a:pPr lvl="0"/>
            <a:r>
              <a:rPr kumimoji="0" lang="fr-FR" dirty="0"/>
              <a:t>N° de page</a:t>
            </a:r>
          </a:p>
        </p:txBody>
      </p:sp>
      <p:sp>
        <p:nvSpPr>
          <p:cNvPr id="48" name="Rectangle 37"/>
          <p:cNvSpPr>
            <a:spLocks noGrp="1"/>
          </p:cNvSpPr>
          <p:nvPr>
            <p:ph type="body" sz="quarter" idx="22" hasCustomPrompt="1"/>
          </p:nvPr>
        </p:nvSpPr>
        <p:spPr>
          <a:xfrm>
            <a:off x="7696200" y="4572000"/>
            <a:ext cx="685800" cy="609600"/>
          </a:xfrm>
          <a:solidFill>
            <a:schemeClr val="accent6">
              <a:shade val="75000"/>
            </a:schemeClr>
          </a:solidFill>
        </p:spPr>
        <p:txBody>
          <a:bodyPr anchor="ctr"/>
          <a:lstStyle>
            <a:lvl1pPr algn="r" eaLnBrk="1" latinLnBrk="0" hangingPunct="1">
              <a:buFontTx/>
              <a:buNone/>
              <a:defRPr kumimoji="0" lang="fr-FR" sz="1100">
                <a:solidFill>
                  <a:schemeClr val="bg1"/>
                </a:solidFill>
              </a:defRPr>
            </a:lvl1pPr>
            <a:extLst/>
          </a:lstStyle>
          <a:p>
            <a:pPr lvl="0"/>
            <a:r>
              <a:rPr kumimoji="0" lang="fr-FR" dirty="0"/>
              <a:t>N° de page</a:t>
            </a:r>
          </a:p>
        </p:txBody>
      </p:sp>
      <p:sp>
        <p:nvSpPr>
          <p:cNvPr id="50" name="Rectangle 37"/>
          <p:cNvSpPr>
            <a:spLocks noGrp="1"/>
          </p:cNvSpPr>
          <p:nvPr>
            <p:ph type="body" sz="quarter" idx="24" hasCustomPrompt="1"/>
          </p:nvPr>
        </p:nvSpPr>
        <p:spPr>
          <a:xfrm>
            <a:off x="7696200" y="5638800"/>
            <a:ext cx="685800" cy="609600"/>
          </a:xfrm>
          <a:solidFill>
            <a:schemeClr val="accent6">
              <a:shade val="75000"/>
            </a:schemeClr>
          </a:solidFill>
        </p:spPr>
        <p:txBody>
          <a:bodyPr anchor="ctr"/>
          <a:lstStyle>
            <a:lvl1pPr algn="r" eaLnBrk="1" latinLnBrk="0" hangingPunct="1">
              <a:buFontTx/>
              <a:buNone/>
              <a:defRPr kumimoji="0" lang="fr-FR" sz="1100">
                <a:solidFill>
                  <a:schemeClr val="bg1"/>
                </a:solidFill>
              </a:defRPr>
            </a:lvl1pPr>
            <a:extLst/>
          </a:lstStyle>
          <a:p>
            <a:pPr lvl="0"/>
            <a:r>
              <a:rPr kumimoji="0" lang="fr-FR" dirty="0"/>
              <a:t>N° de page</a:t>
            </a:r>
          </a:p>
        </p:txBody>
      </p:sp>
      <p:sp>
        <p:nvSpPr>
          <p:cNvPr id="32" name="Rectangle 32"/>
          <p:cNvSpPr>
            <a:spLocks noGrp="1"/>
          </p:cNvSpPr>
          <p:nvPr>
            <p:ph type="dt" sz="half" idx="39"/>
          </p:nvPr>
        </p:nvSpPr>
        <p:spPr/>
        <p:txBody>
          <a:bodyPr/>
          <a:lstStyle>
            <a:lvl1pPr eaLnBrk="1" latinLnBrk="0" hangingPunct="1">
              <a:defRPr kumimoji="0" lang="fr-FR" sz="1100"/>
            </a:lvl1pPr>
            <a:extLst/>
          </a:lstStyle>
          <a:p>
            <a:pPr algn="r"/>
            <a:fld id="{F17F374F-8F2E-42FC-B8C0-8EDFCA32CD96}" type="datetime1">
              <a:rPr kumimoji="0" lang="fr-FR" sz="1100"/>
              <a:pPr algn="r"/>
              <a:t>25/09/2026</a:t>
            </a:fld>
            <a:endParaRPr kumimoji="0" lang="fr-FR" sz="1100"/>
          </a:p>
        </p:txBody>
      </p:sp>
      <p:sp>
        <p:nvSpPr>
          <p:cNvPr id="33" name="Rectangle 33"/>
          <p:cNvSpPr>
            <a:spLocks noGrp="1"/>
          </p:cNvSpPr>
          <p:nvPr>
            <p:ph type="sldNum" sz="quarter" idx="40"/>
          </p:nvPr>
        </p:nvSpPr>
        <p:spPr/>
        <p:txBody>
          <a:bodyPr/>
          <a:lstStyle/>
          <a:p>
            <a:pPr algn="r"/>
            <a:fld id="{256D3EEF-DE4E-429D-8EC4-DDC531AFF587}" type="slidenum">
              <a:rPr kumimoji="0" lang="fr-FR" sz="1000"/>
              <a:pPr algn="r"/>
              <a:t>‹N°›</a:t>
            </a:fld>
            <a:endParaRPr kumimoji="0" lang="fr-FR"/>
          </a:p>
        </p:txBody>
      </p:sp>
      <p:sp>
        <p:nvSpPr>
          <p:cNvPr id="34" name="Rectangle 34"/>
          <p:cNvSpPr>
            <a:spLocks noGrp="1"/>
          </p:cNvSpPr>
          <p:nvPr>
            <p:ph type="ftr" sz="quarter" idx="41"/>
          </p:nvPr>
        </p:nvSpPr>
        <p:spPr/>
        <p:txBody>
          <a:bodyPr/>
          <a:lstStyle/>
          <a:p>
            <a:endParaRPr kumimoji="0"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vert="horz"/>
          <a:lstStyle/>
          <a:p>
            <a:r>
              <a:rPr lang="fr-FR"/>
              <a:t>Cliquez et modifiez le titre</a:t>
            </a:r>
          </a:p>
        </p:txBody>
      </p:sp>
      <p:sp>
        <p:nvSpPr>
          <p:cNvPr id="3" name="Espace réservé de la date 2"/>
          <p:cNvSpPr>
            <a:spLocks noGrp="1"/>
          </p:cNvSpPr>
          <p:nvPr>
            <p:ph type="dt" sz="half" idx="10"/>
          </p:nvPr>
        </p:nvSpPr>
        <p:spPr/>
        <p:txBody>
          <a:bodyPr/>
          <a:lstStyle/>
          <a:p>
            <a:pPr algn="r"/>
            <a:fld id="{CCD717AA-EA39-47F3-8A0A-15B3575EDB53}" type="datetime1">
              <a:rPr kumimoji="0" lang="fr-FR" smtClean="0"/>
              <a:pPr algn="r"/>
              <a:t>25/09/2026</a:t>
            </a:fld>
            <a:endParaRPr kumimoji="0" lang="fr-FR" sz="1000">
              <a:solidFill>
                <a:schemeClr val="tx1">
                  <a:tint val="65000"/>
                </a:schemeClr>
              </a:solidFill>
            </a:endParaRPr>
          </a:p>
        </p:txBody>
      </p:sp>
      <p:sp>
        <p:nvSpPr>
          <p:cNvPr id="4" name="Espace réservé du numéro de diapositive 3"/>
          <p:cNvSpPr>
            <a:spLocks noGrp="1"/>
          </p:cNvSpPr>
          <p:nvPr>
            <p:ph type="sldNum" sz="quarter" idx="11"/>
          </p:nvPr>
        </p:nvSpPr>
        <p:spPr/>
        <p:txBody>
          <a:bodyPr/>
          <a:lstStyle/>
          <a:p>
            <a:pPr algn="r"/>
            <a:fld id="{256D3EEF-DE4E-429D-8EC4-DDC531AFF587}" type="slidenum">
              <a:rPr kumimoji="0" lang="fr-FR" sz="1000" smtClean="0"/>
              <a:pPr algn="r"/>
              <a:t>‹N°›</a:t>
            </a:fld>
            <a:endParaRPr kumimoji="0" lang="fr-FR" sz="1000"/>
          </a:p>
        </p:txBody>
      </p:sp>
      <p:sp>
        <p:nvSpPr>
          <p:cNvPr id="5" name="Espace réservé du pied de page 4"/>
          <p:cNvSpPr>
            <a:spLocks noGrp="1"/>
          </p:cNvSpPr>
          <p:nvPr>
            <p:ph type="ftr" sz="quarter" idx="12"/>
          </p:nvPr>
        </p:nvSpPr>
        <p:spPr/>
        <p:txBody>
          <a:bodyPr/>
          <a:lstStyle/>
          <a:p>
            <a:endParaRPr kumimoji="0" lang="fr-FR" sz="1000" dirty="0">
              <a:solidFill>
                <a:sysClr val="windowText" lastClr="000000"/>
              </a:solidFill>
            </a:endParaRPr>
          </a:p>
        </p:txBody>
      </p:sp>
    </p:spTree>
    <p:extLst>
      <p:ext uri="{BB962C8B-B14F-4D97-AF65-F5344CB8AC3E}">
        <p14:creationId xmlns:p14="http://schemas.microsoft.com/office/powerpoint/2010/main" val="1754788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En-tête de section">
    <p:spTree>
      <p:nvGrpSpPr>
        <p:cNvPr id="1" name=""/>
        <p:cNvGrpSpPr/>
        <p:nvPr/>
      </p:nvGrpSpPr>
      <p:grpSpPr>
        <a:xfrm>
          <a:off x="0" y="0"/>
          <a:ext cx="0" cy="0"/>
          <a:chOff x="0" y="0"/>
          <a:chExt cx="0" cy="0"/>
        </a:xfrm>
      </p:grpSpPr>
      <p:sp>
        <p:nvSpPr>
          <p:cNvPr id="9" name="Rectangle 8"/>
          <p:cNvSpPr/>
          <p:nvPr userDrawn="1"/>
        </p:nvSpPr>
        <p:spPr>
          <a:xfrm>
            <a:off x="0" y="4038600"/>
            <a:ext cx="9144000" cy="609600"/>
          </a:xfrm>
          <a:prstGeom prst="rect">
            <a:avLst/>
          </a:prstGeom>
          <a:solidFill>
            <a:schemeClr val="accent6">
              <a:shade val="75000"/>
            </a:schemeClr>
          </a:solidFill>
          <a:ln w="25400" cap="rnd" cmpd="sng" algn="ctr">
            <a:noFill/>
            <a:prstDash val="solid"/>
          </a:ln>
          <a:effectLst/>
        </p:spPr>
        <p:style>
          <a:lnRef idx="2">
            <a:schemeClr val="accent6"/>
          </a:lnRef>
          <a:fillRef idx="1">
            <a:schemeClr val="lt1"/>
          </a:fillRef>
          <a:effectRef idx="0">
            <a:schemeClr val="accent6"/>
          </a:effectRef>
          <a:fontRef idx="minor">
            <a:schemeClr val="dk1"/>
          </a:fontRef>
        </p:style>
        <p:txBody>
          <a:bodyPr anchor="ctr"/>
          <a:lstStyle/>
          <a:p>
            <a:pPr algn="ctr"/>
            <a:endParaRPr kumimoji="0" lang="fr-FR"/>
          </a:p>
        </p:txBody>
      </p:sp>
      <p:sp>
        <p:nvSpPr>
          <p:cNvPr id="14" name="Title 13"/>
          <p:cNvSpPr>
            <a:spLocks noGrp="1"/>
          </p:cNvSpPr>
          <p:nvPr>
            <p:ph type="ctrTitle"/>
          </p:nvPr>
        </p:nvSpPr>
        <p:spPr>
          <a:xfrm>
            <a:off x="228600" y="4114800"/>
            <a:ext cx="7239000" cy="533400"/>
          </a:xfrm>
          <a:noFill/>
        </p:spPr>
        <p:txBody>
          <a:bodyPr vert="horz"/>
          <a:lstStyle>
            <a:lvl1pPr algn="l" eaLnBrk="1" latinLnBrk="0" hangingPunct="1">
              <a:defRPr kumimoji="0" lang="fr-FR" sz="2000" b="0" cap="all" spc="150" baseline="0">
                <a:solidFill>
                  <a:schemeClr val="bg1"/>
                </a:solidFill>
              </a:defRPr>
            </a:lvl1pPr>
            <a:extLst/>
          </a:lstStyle>
          <a:p>
            <a:r>
              <a:rPr kumimoji="0" lang="fr-FR"/>
              <a:t>Cliquez et modifiez le titre</a:t>
            </a:r>
          </a:p>
        </p:txBody>
      </p:sp>
      <p:sp>
        <p:nvSpPr>
          <p:cNvPr id="3" name="Rectangle 3"/>
          <p:cNvSpPr>
            <a:spLocks noGrp="1"/>
          </p:cNvSpPr>
          <p:nvPr>
            <p:ph type="dt" sz="half" idx="10"/>
          </p:nvPr>
        </p:nvSpPr>
        <p:spPr>
          <a:xfrm>
            <a:off x="228600" y="6477000"/>
            <a:ext cx="1600200" cy="304800"/>
          </a:xfrm>
        </p:spPr>
        <p:txBody>
          <a:bodyPr anchor="ctr"/>
          <a:lstStyle>
            <a:lvl1pPr algn="l" eaLnBrk="1" latinLnBrk="0" hangingPunct="1">
              <a:defRPr kumimoji="0" lang="fr-FR">
                <a:solidFill>
                  <a:srgbClr val="A0A0A0"/>
                </a:solidFill>
              </a:defRPr>
            </a:lvl1pPr>
            <a:extLst/>
          </a:lstStyle>
          <a:p>
            <a:fld id="{5A8D346D-A53F-433C-9D37-45A337EA482C}" type="datetime1">
              <a:rPr kumimoji="0" lang="fr-FR"/>
              <a:pPr/>
              <a:t>25/09/2026</a:t>
            </a:fld>
            <a:endParaRPr kumimoji="0" lang="fr-FR"/>
          </a:p>
        </p:txBody>
      </p:sp>
      <p:sp>
        <p:nvSpPr>
          <p:cNvPr id="4" name="Rectangle 4"/>
          <p:cNvSpPr>
            <a:spLocks noGrp="1"/>
          </p:cNvSpPr>
          <p:nvPr>
            <p:ph type="ftr" sz="quarter" idx="11"/>
          </p:nvPr>
        </p:nvSpPr>
        <p:spPr>
          <a:xfrm>
            <a:off x="2705100" y="6477000"/>
            <a:ext cx="3733800" cy="304800"/>
          </a:xfrm>
        </p:spPr>
        <p:txBody>
          <a:bodyPr/>
          <a:lstStyle>
            <a:lvl1pPr eaLnBrk="1" latinLnBrk="0" hangingPunct="1">
              <a:defRPr kumimoji="0" lang="fr-FR">
                <a:solidFill>
                  <a:schemeClr val="bg1"/>
                </a:solidFill>
              </a:defRPr>
            </a:lvl1pPr>
            <a:extLst/>
          </a:lstStyle>
          <a:p>
            <a:endParaRPr kumimoji="0" lang="fr-FR">
              <a:solidFill>
                <a:schemeClr val="bg1"/>
              </a:solidFill>
            </a:endParaRPr>
          </a:p>
        </p:txBody>
      </p:sp>
      <p:sp>
        <p:nvSpPr>
          <p:cNvPr id="13" name="Slide Number Placeholder 12"/>
          <p:cNvSpPr>
            <a:spLocks noGrp="1"/>
          </p:cNvSpPr>
          <p:nvPr>
            <p:ph type="sldNum" sz="quarter" idx="12"/>
          </p:nvPr>
        </p:nvSpPr>
        <p:spPr>
          <a:xfrm>
            <a:off x="6477000" y="6477000"/>
            <a:ext cx="1021080" cy="304800"/>
          </a:xfrm>
        </p:spPr>
        <p:txBody>
          <a:bodyPr anchor="ctr"/>
          <a:lstStyle/>
          <a:p>
            <a:pPr algn="r"/>
            <a:fld id="{256D3EEF-DE4E-429D-8EC4-DDC531AFF587}" type="slidenum">
              <a:rPr kumimoji="0" lang="fr-FR" sz="1000"/>
              <a:pPr algn="r"/>
              <a:t>‹N°›</a:t>
            </a:fld>
            <a:endParaRPr kumimoji="0" lang="fr-FR"/>
          </a:p>
        </p:txBody>
      </p:sp>
      <p:pic>
        <p:nvPicPr>
          <p:cNvPr id="10" name="Rectangle 9"/>
          <p:cNvPicPr>
            <a:picLocks noChangeAspect="1"/>
          </p:cNvPicPr>
          <p:nvPr/>
        </p:nvPicPr>
        <p:blipFill>
          <a:blip r:embed="rId2" cstate="print">
            <a:duotone>
              <a:schemeClr val="accent4"/>
              <a:srgbClr val="FFFFFF"/>
            </a:duotone>
          </a:blip>
          <a:stretch>
            <a:fillRect/>
          </a:stretch>
        </p:blipFill>
        <p:spPr>
          <a:xfrm>
            <a:off x="7601712" y="6239256"/>
            <a:ext cx="838200" cy="616077"/>
          </a:xfrm>
          <a:prstGeom prst="rect">
            <a:avLst/>
          </a:prstGeom>
          <a:noFill/>
          <a:ln>
            <a:noFill/>
          </a:ln>
        </p:spPr>
      </p:pic>
      <p:sp>
        <p:nvSpPr>
          <p:cNvPr id="11" name="Rectangle 10"/>
          <p:cNvSpPr/>
          <p:nvPr userDrawn="1"/>
        </p:nvSpPr>
        <p:spPr>
          <a:xfrm>
            <a:off x="0" y="4645880"/>
            <a:ext cx="9144000" cy="27432"/>
          </a:xfrm>
          <a:prstGeom prst="rect">
            <a:avLst/>
          </a:prstGeom>
          <a:solidFill>
            <a:schemeClr val="accent4"/>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endParaRPr kumimoji="0"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re uniquement">
    <p:spTree>
      <p:nvGrpSpPr>
        <p:cNvPr id="1" name=""/>
        <p:cNvGrpSpPr/>
        <p:nvPr/>
      </p:nvGrpSpPr>
      <p:grpSpPr>
        <a:xfrm>
          <a:off x="0" y="0"/>
          <a:ext cx="0" cy="0"/>
          <a:chOff x="0" y="0"/>
          <a:chExt cx="0" cy="0"/>
        </a:xfrm>
      </p:grpSpPr>
      <p:sp>
        <p:nvSpPr>
          <p:cNvPr id="29" name="Rectangle 2"/>
          <p:cNvSpPr>
            <a:spLocks noGrp="1"/>
          </p:cNvSpPr>
          <p:nvPr>
            <p:ph type="title"/>
          </p:nvPr>
        </p:nvSpPr>
        <p:spPr/>
        <p:txBody>
          <a:bodyPr/>
          <a:lstStyle/>
          <a:p>
            <a:pPr eaLnBrk="1" latinLnBrk="0" hangingPunct="1"/>
            <a:r>
              <a:rPr kumimoji="0" lang="fr-FR"/>
              <a:t>Cliquez et modifiez le titre</a:t>
            </a:r>
            <a:endParaRPr kumimoji="0"/>
          </a:p>
        </p:txBody>
      </p:sp>
      <p:sp>
        <p:nvSpPr>
          <p:cNvPr id="19" name="Rectangle 8"/>
          <p:cNvSpPr>
            <a:spLocks noGrp="1"/>
          </p:cNvSpPr>
          <p:nvPr>
            <p:ph type="body" sz="quarter" idx="13" hasCustomPrompt="1"/>
          </p:nvPr>
        </p:nvSpPr>
        <p:spPr>
          <a:xfrm>
            <a:off x="304800" y="381000"/>
            <a:ext cx="80772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7" name="Rectangle 7"/>
          <p:cNvSpPr>
            <a:spLocks noGrp="1"/>
          </p:cNvSpPr>
          <p:nvPr>
            <p:ph type="dt" sz="half" idx="14"/>
          </p:nvPr>
        </p:nvSpPr>
        <p:spPr/>
        <p:txBody>
          <a:bodyPr/>
          <a:lstStyle/>
          <a:p>
            <a:pPr algn="r"/>
            <a:fld id="{F7F1F872-C5DE-403B-85F0-1024E6CA1886}" type="datetime1">
              <a:rPr kumimoji="0" lang="fr-FR"/>
              <a:pPr algn="r"/>
              <a:t>25/09/2026</a:t>
            </a:fld>
            <a:endParaRPr kumimoji="0" lang="fr-FR"/>
          </a:p>
        </p:txBody>
      </p:sp>
      <p:sp>
        <p:nvSpPr>
          <p:cNvPr id="8" name="Rectangle 8"/>
          <p:cNvSpPr>
            <a:spLocks noGrp="1"/>
          </p:cNvSpPr>
          <p:nvPr>
            <p:ph type="sldNum" sz="quarter" idx="15"/>
          </p:nvPr>
        </p:nvSpPr>
        <p:spPr/>
        <p:txBody>
          <a:bodyPr/>
          <a:lstStyle/>
          <a:p>
            <a:pPr algn="r"/>
            <a:fld id="{256D3EEF-DE4E-429D-8EC4-DDC531AFF587}" type="slidenum">
              <a:rPr kumimoji="0" lang="fr-FR" sz="1000"/>
              <a:pPr algn="r"/>
              <a:t>‹N°›</a:t>
            </a:fld>
            <a:endParaRPr kumimoji="0" lang="fr-FR"/>
          </a:p>
        </p:txBody>
      </p:sp>
      <p:sp>
        <p:nvSpPr>
          <p:cNvPr id="9" name="Rectangle 9"/>
          <p:cNvSpPr>
            <a:spLocks noGrp="1"/>
          </p:cNvSpPr>
          <p:nvPr>
            <p:ph type="ftr" sz="quarter" idx="16"/>
          </p:nvPr>
        </p:nvSpPr>
        <p:spPr/>
        <p:txBody>
          <a:bodyPr/>
          <a:lstStyle/>
          <a:p>
            <a:endParaRPr kumimoji="0"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Vide">
    <p:spTree>
      <p:nvGrpSpPr>
        <p:cNvPr id="1" name=""/>
        <p:cNvGrpSpPr/>
        <p:nvPr/>
      </p:nvGrpSpPr>
      <p:grpSpPr>
        <a:xfrm>
          <a:off x="0" y="0"/>
          <a:ext cx="0" cy="0"/>
          <a:chOff x="0" y="0"/>
          <a:chExt cx="0" cy="0"/>
        </a:xfrm>
      </p:grpSpPr>
      <p:sp>
        <p:nvSpPr>
          <p:cNvPr id="18" name="Rectangle 2"/>
          <p:cNvSpPr>
            <a:spLocks noGrp="1"/>
          </p:cNvSpPr>
          <p:nvPr>
            <p:ph type="title"/>
          </p:nvPr>
        </p:nvSpPr>
        <p:spPr/>
        <p:txBody>
          <a:bodyPr/>
          <a:lstStyle/>
          <a:p>
            <a:pPr eaLnBrk="1" latinLnBrk="0" hangingPunct="1"/>
            <a:r>
              <a:rPr kumimoji="0" lang="fr-FR"/>
              <a:t>Cliquez et modifiez le titre</a:t>
            </a:r>
            <a:endParaRPr kumimoji="0"/>
          </a:p>
        </p:txBody>
      </p:sp>
      <p:sp>
        <p:nvSpPr>
          <p:cNvPr id="6" name="Rectangle 6"/>
          <p:cNvSpPr>
            <a:spLocks noGrp="1"/>
          </p:cNvSpPr>
          <p:nvPr>
            <p:ph type="dt" sz="half" idx="10"/>
          </p:nvPr>
        </p:nvSpPr>
        <p:spPr/>
        <p:txBody>
          <a:bodyPr/>
          <a:lstStyle/>
          <a:p>
            <a:pPr algn="r"/>
            <a:fld id="{73B9D0E9-7F95-4423-9114-95494EF8154E}" type="datetime1">
              <a:rPr kumimoji="0" lang="fr-FR"/>
              <a:pPr algn="r"/>
              <a:t>25/09/2026</a:t>
            </a:fld>
            <a:endParaRPr kumimoji="0" lang="fr-FR"/>
          </a:p>
        </p:txBody>
      </p:sp>
      <p:sp>
        <p:nvSpPr>
          <p:cNvPr id="8" name="Rectangle 8"/>
          <p:cNvSpPr>
            <a:spLocks noGrp="1"/>
          </p:cNvSpPr>
          <p:nvPr>
            <p:ph type="sldNum" sz="quarter" idx="11"/>
          </p:nvPr>
        </p:nvSpPr>
        <p:spPr/>
        <p:txBody>
          <a:bodyPr/>
          <a:lstStyle/>
          <a:p>
            <a:pPr algn="r"/>
            <a:fld id="{256D3EEF-DE4E-429D-8EC4-DDC531AFF587}" type="slidenum">
              <a:rPr kumimoji="0" lang="fr-FR" sz="1000"/>
              <a:pPr algn="r"/>
              <a:t>‹N°›</a:t>
            </a:fld>
            <a:endParaRPr kumimoji="0" lang="fr-FR"/>
          </a:p>
        </p:txBody>
      </p:sp>
      <p:sp>
        <p:nvSpPr>
          <p:cNvPr id="9" name="Rectangle 9"/>
          <p:cNvSpPr>
            <a:spLocks noGrp="1"/>
          </p:cNvSpPr>
          <p:nvPr>
            <p:ph type="ftr" sz="quarter" idx="12"/>
          </p:nvPr>
        </p:nvSpPr>
        <p:spPr/>
        <p:txBody>
          <a:bodyPr/>
          <a:lstStyle/>
          <a:p>
            <a:endParaRPr kumimoji="0"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 pose">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pPr eaLnBrk="1" latinLnBrk="0" hangingPunct="1"/>
            <a:r>
              <a:rPr kumimoji="0" lang="fr-FR"/>
              <a:t>Cliquez et modifiez le titre</a:t>
            </a:r>
            <a:endParaRPr kumimoji="0"/>
          </a:p>
        </p:txBody>
      </p:sp>
      <p:sp>
        <p:nvSpPr>
          <p:cNvPr id="8" name="Rectangle 8"/>
          <p:cNvSpPr>
            <a:spLocks noGrp="1"/>
          </p:cNvSpPr>
          <p:nvPr>
            <p:ph type="body" sz="quarter" idx="13" hasCustomPrompt="1"/>
          </p:nvPr>
        </p:nvSpPr>
        <p:spPr>
          <a:xfrm>
            <a:off x="304800" y="381000"/>
            <a:ext cx="80772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11" name="Rectangle 11"/>
          <p:cNvSpPr>
            <a:spLocks noGrp="1"/>
          </p:cNvSpPr>
          <p:nvPr>
            <p:ph sz="quarter" idx="15"/>
          </p:nvPr>
        </p:nvSpPr>
        <p:spPr>
          <a:xfrm>
            <a:off x="304800" y="609600"/>
            <a:ext cx="8077200" cy="5638800"/>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9" name="Rectangle 9"/>
          <p:cNvSpPr>
            <a:spLocks noGrp="1"/>
          </p:cNvSpPr>
          <p:nvPr>
            <p:ph type="dt" sz="half" idx="16"/>
          </p:nvPr>
        </p:nvSpPr>
        <p:spPr/>
        <p:txBody>
          <a:bodyPr/>
          <a:lstStyle/>
          <a:p>
            <a:pPr algn="r"/>
            <a:fld id="{828FD173-2CB3-4214-8741-970D8D476901}" type="datetime1">
              <a:rPr kumimoji="0" lang="fr-FR"/>
              <a:pPr algn="r"/>
              <a:t>25/09/2026</a:t>
            </a:fld>
            <a:endParaRPr kumimoji="0" lang="fr-FR"/>
          </a:p>
        </p:txBody>
      </p:sp>
      <p:sp>
        <p:nvSpPr>
          <p:cNvPr id="10" name="Rectangle 10"/>
          <p:cNvSpPr>
            <a:spLocks noGrp="1"/>
          </p:cNvSpPr>
          <p:nvPr>
            <p:ph type="sldNum" sz="quarter" idx="17"/>
          </p:nvPr>
        </p:nvSpPr>
        <p:spPr/>
        <p:txBody>
          <a:bodyPr/>
          <a:lstStyle/>
          <a:p>
            <a:pPr algn="r"/>
            <a:fld id="{256D3EEF-DE4E-429D-8EC4-DDC531AFF587}" type="slidenum">
              <a:rPr kumimoji="0" lang="fr-FR" sz="1000"/>
              <a:pPr algn="r"/>
              <a:t>‹N°›</a:t>
            </a:fld>
            <a:endParaRPr kumimoji="0" lang="fr-FR"/>
          </a:p>
        </p:txBody>
      </p:sp>
      <p:sp>
        <p:nvSpPr>
          <p:cNvPr id="12" name="Rectangle 12"/>
          <p:cNvSpPr>
            <a:spLocks noGrp="1"/>
          </p:cNvSpPr>
          <p:nvPr>
            <p:ph type="ftr" sz="quarter" idx="18"/>
          </p:nvPr>
        </p:nvSpPr>
        <p:spPr/>
        <p:txBody>
          <a:bodyPr/>
          <a:lstStyle/>
          <a:p>
            <a:endParaRPr kumimoji="0"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poses">
    <p:spTree>
      <p:nvGrpSpPr>
        <p:cNvPr id="1" name=""/>
        <p:cNvGrpSpPr/>
        <p:nvPr/>
      </p:nvGrpSpPr>
      <p:grpSpPr>
        <a:xfrm>
          <a:off x="0" y="0"/>
          <a:ext cx="0" cy="0"/>
          <a:chOff x="0" y="0"/>
          <a:chExt cx="0" cy="0"/>
        </a:xfrm>
      </p:grpSpPr>
      <p:sp>
        <p:nvSpPr>
          <p:cNvPr id="19" name="Rectangle 2"/>
          <p:cNvSpPr>
            <a:spLocks noGrp="1"/>
          </p:cNvSpPr>
          <p:nvPr>
            <p:ph type="title"/>
          </p:nvPr>
        </p:nvSpPr>
        <p:spPr/>
        <p:txBody>
          <a:bodyPr/>
          <a:lstStyle/>
          <a:p>
            <a:pPr eaLnBrk="1" latinLnBrk="0" hangingPunct="1"/>
            <a:r>
              <a:rPr kumimoji="0" lang="fr-FR"/>
              <a:t>Cliquez et modifiez le titre</a:t>
            </a:r>
            <a:endParaRPr kumimoji="0"/>
          </a:p>
        </p:txBody>
      </p:sp>
      <p:sp>
        <p:nvSpPr>
          <p:cNvPr id="31" name="Rectangle 8"/>
          <p:cNvSpPr>
            <a:spLocks noGrp="1"/>
          </p:cNvSpPr>
          <p:nvPr>
            <p:ph type="body" sz="quarter" idx="13" hasCustomPrompt="1"/>
          </p:nvPr>
        </p:nvSpPr>
        <p:spPr>
          <a:xfrm>
            <a:off x="304800" y="381000"/>
            <a:ext cx="3965448"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9" name="Rectangle 11"/>
          <p:cNvSpPr>
            <a:spLocks noGrp="1"/>
          </p:cNvSpPr>
          <p:nvPr>
            <p:ph sz="quarter" idx="15"/>
          </p:nvPr>
        </p:nvSpPr>
        <p:spPr>
          <a:xfrm>
            <a:off x="304800" y="609600"/>
            <a:ext cx="3962400" cy="5638800"/>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4" name="Rectangle 8"/>
          <p:cNvSpPr>
            <a:spLocks noGrp="1"/>
          </p:cNvSpPr>
          <p:nvPr>
            <p:ph type="body" sz="quarter" idx="16" hasCustomPrompt="1"/>
          </p:nvPr>
        </p:nvSpPr>
        <p:spPr>
          <a:xfrm>
            <a:off x="4416552" y="381000"/>
            <a:ext cx="3965448"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15" name="Rectangle 11"/>
          <p:cNvSpPr>
            <a:spLocks noGrp="1"/>
          </p:cNvSpPr>
          <p:nvPr>
            <p:ph sz="quarter" idx="17"/>
          </p:nvPr>
        </p:nvSpPr>
        <p:spPr>
          <a:xfrm>
            <a:off x="4416552" y="609600"/>
            <a:ext cx="3962400" cy="5638800"/>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3" name="Rectangle 13"/>
          <p:cNvSpPr>
            <a:spLocks noGrp="1"/>
          </p:cNvSpPr>
          <p:nvPr>
            <p:ph type="dt" sz="half" idx="18"/>
          </p:nvPr>
        </p:nvSpPr>
        <p:spPr/>
        <p:txBody>
          <a:bodyPr/>
          <a:lstStyle/>
          <a:p>
            <a:pPr algn="r"/>
            <a:fld id="{A1704A40-8D3B-4404-9986-2B5D36474D63}" type="datetime1">
              <a:rPr kumimoji="0" lang="fr-FR"/>
              <a:pPr algn="r"/>
              <a:t>25/09/2026</a:t>
            </a:fld>
            <a:endParaRPr kumimoji="0" lang="fr-FR"/>
          </a:p>
        </p:txBody>
      </p:sp>
      <p:sp>
        <p:nvSpPr>
          <p:cNvPr id="16" name="Rectangle 16"/>
          <p:cNvSpPr>
            <a:spLocks noGrp="1"/>
          </p:cNvSpPr>
          <p:nvPr>
            <p:ph type="sldNum" sz="quarter" idx="19"/>
          </p:nvPr>
        </p:nvSpPr>
        <p:spPr/>
        <p:txBody>
          <a:bodyPr/>
          <a:lstStyle/>
          <a:p>
            <a:pPr algn="r"/>
            <a:fld id="{256D3EEF-DE4E-429D-8EC4-DDC531AFF587}" type="slidenum">
              <a:rPr kumimoji="0" lang="fr-FR" sz="1000"/>
              <a:pPr algn="r"/>
              <a:t>‹N°›</a:t>
            </a:fld>
            <a:endParaRPr kumimoji="0" lang="fr-FR"/>
          </a:p>
        </p:txBody>
      </p:sp>
      <p:sp>
        <p:nvSpPr>
          <p:cNvPr id="17" name="Rectangle 17"/>
          <p:cNvSpPr>
            <a:spLocks noGrp="1"/>
          </p:cNvSpPr>
          <p:nvPr>
            <p:ph type="ftr" sz="quarter" idx="20"/>
          </p:nvPr>
        </p:nvSpPr>
        <p:spPr/>
        <p:txBody>
          <a:bodyPr/>
          <a:lstStyle/>
          <a:p>
            <a:endParaRPr kumimoji="0"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poses : 2 Gauche, 1 Droite">
    <p:spTree>
      <p:nvGrpSpPr>
        <p:cNvPr id="1" name=""/>
        <p:cNvGrpSpPr/>
        <p:nvPr/>
      </p:nvGrpSpPr>
      <p:grpSpPr>
        <a:xfrm>
          <a:off x="0" y="0"/>
          <a:ext cx="0" cy="0"/>
          <a:chOff x="0" y="0"/>
          <a:chExt cx="0" cy="0"/>
        </a:xfrm>
      </p:grpSpPr>
      <p:sp>
        <p:nvSpPr>
          <p:cNvPr id="28" name="Rectangle 2"/>
          <p:cNvSpPr>
            <a:spLocks noGrp="1"/>
          </p:cNvSpPr>
          <p:nvPr>
            <p:ph type="title"/>
          </p:nvPr>
        </p:nvSpPr>
        <p:spPr/>
        <p:txBody>
          <a:bodyPr/>
          <a:lstStyle/>
          <a:p>
            <a:pPr eaLnBrk="1" latinLnBrk="0" hangingPunct="1"/>
            <a:r>
              <a:rPr kumimoji="0" lang="fr-FR"/>
              <a:t>Cliquez et modifiez le titre</a:t>
            </a:r>
            <a:endParaRPr kumimoji="0"/>
          </a:p>
        </p:txBody>
      </p:sp>
      <p:sp>
        <p:nvSpPr>
          <p:cNvPr id="9" name="Rectangle 8"/>
          <p:cNvSpPr>
            <a:spLocks noGrp="1"/>
          </p:cNvSpPr>
          <p:nvPr>
            <p:ph type="body" sz="quarter" idx="13" hasCustomPrompt="1"/>
          </p:nvPr>
        </p:nvSpPr>
        <p:spPr>
          <a:xfrm>
            <a:off x="304800" y="381000"/>
            <a:ext cx="39624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18" name="Rectangle 11"/>
          <p:cNvSpPr>
            <a:spLocks noGrp="1"/>
          </p:cNvSpPr>
          <p:nvPr>
            <p:ph sz="quarter" idx="15"/>
          </p:nvPr>
        </p:nvSpPr>
        <p:spPr>
          <a:xfrm>
            <a:off x="304800" y="609600"/>
            <a:ext cx="3962400" cy="2706624"/>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5" name="Rectangle 8"/>
          <p:cNvSpPr>
            <a:spLocks noGrp="1"/>
          </p:cNvSpPr>
          <p:nvPr>
            <p:ph type="body" sz="quarter" idx="16" hasCustomPrompt="1"/>
          </p:nvPr>
        </p:nvSpPr>
        <p:spPr>
          <a:xfrm>
            <a:off x="301752" y="3319272"/>
            <a:ext cx="3965448"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17" name="Rectangle 11"/>
          <p:cNvSpPr>
            <a:spLocks noGrp="1"/>
          </p:cNvSpPr>
          <p:nvPr>
            <p:ph sz="quarter" idx="17"/>
          </p:nvPr>
        </p:nvSpPr>
        <p:spPr>
          <a:xfrm>
            <a:off x="301752" y="3547872"/>
            <a:ext cx="3965448" cy="2706624"/>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20" name="Rectangle 8"/>
          <p:cNvSpPr>
            <a:spLocks noGrp="1"/>
          </p:cNvSpPr>
          <p:nvPr>
            <p:ph type="body" sz="quarter" idx="18" hasCustomPrompt="1"/>
          </p:nvPr>
        </p:nvSpPr>
        <p:spPr>
          <a:xfrm>
            <a:off x="4416552" y="381000"/>
            <a:ext cx="3965448"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21" name="Rectangle 11"/>
          <p:cNvSpPr>
            <a:spLocks noGrp="1"/>
          </p:cNvSpPr>
          <p:nvPr>
            <p:ph sz="quarter" idx="19"/>
          </p:nvPr>
        </p:nvSpPr>
        <p:spPr>
          <a:xfrm>
            <a:off x="4416552" y="609600"/>
            <a:ext cx="3962400" cy="5638800"/>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3" name="Rectangle 13"/>
          <p:cNvSpPr>
            <a:spLocks noGrp="1"/>
          </p:cNvSpPr>
          <p:nvPr>
            <p:ph type="dt" sz="half" idx="20"/>
          </p:nvPr>
        </p:nvSpPr>
        <p:spPr/>
        <p:txBody>
          <a:bodyPr/>
          <a:lstStyle/>
          <a:p>
            <a:pPr algn="r"/>
            <a:fld id="{DE3B91AD-F2C9-43CB-A84C-1D5C130F2509}" type="datetime1">
              <a:rPr kumimoji="0" lang="fr-FR"/>
              <a:pPr algn="r"/>
              <a:t>25/09/2026</a:t>
            </a:fld>
            <a:endParaRPr kumimoji="0" lang="fr-FR"/>
          </a:p>
        </p:txBody>
      </p:sp>
      <p:sp>
        <p:nvSpPr>
          <p:cNvPr id="19" name="Rectangle 19"/>
          <p:cNvSpPr>
            <a:spLocks noGrp="1"/>
          </p:cNvSpPr>
          <p:nvPr>
            <p:ph type="sldNum" sz="quarter" idx="21"/>
          </p:nvPr>
        </p:nvSpPr>
        <p:spPr/>
        <p:txBody>
          <a:bodyPr/>
          <a:lstStyle/>
          <a:p>
            <a:pPr algn="r"/>
            <a:fld id="{256D3EEF-DE4E-429D-8EC4-DDC531AFF587}" type="slidenum">
              <a:rPr kumimoji="0" lang="fr-FR" sz="1000"/>
              <a:pPr algn="r"/>
              <a:t>‹N°›</a:t>
            </a:fld>
            <a:endParaRPr kumimoji="0" lang="fr-FR"/>
          </a:p>
        </p:txBody>
      </p:sp>
      <p:sp>
        <p:nvSpPr>
          <p:cNvPr id="22" name="Rectangle 22"/>
          <p:cNvSpPr>
            <a:spLocks noGrp="1"/>
          </p:cNvSpPr>
          <p:nvPr>
            <p:ph type="ftr" sz="quarter" idx="22"/>
          </p:nvPr>
        </p:nvSpPr>
        <p:spPr/>
        <p:txBody>
          <a:bodyPr/>
          <a:lstStyle/>
          <a:p>
            <a:endParaRPr kumimoji="0"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poses : 1 Gauche, 2 Droite">
    <p:spTree>
      <p:nvGrpSpPr>
        <p:cNvPr id="1" name=""/>
        <p:cNvGrpSpPr/>
        <p:nvPr/>
      </p:nvGrpSpPr>
      <p:grpSpPr>
        <a:xfrm>
          <a:off x="0" y="0"/>
          <a:ext cx="0" cy="0"/>
          <a:chOff x="0" y="0"/>
          <a:chExt cx="0" cy="0"/>
        </a:xfrm>
      </p:grpSpPr>
      <p:sp>
        <p:nvSpPr>
          <p:cNvPr id="25" name="Rectangle 2"/>
          <p:cNvSpPr>
            <a:spLocks noGrp="1"/>
          </p:cNvSpPr>
          <p:nvPr>
            <p:ph type="title"/>
          </p:nvPr>
        </p:nvSpPr>
        <p:spPr/>
        <p:txBody>
          <a:bodyPr/>
          <a:lstStyle/>
          <a:p>
            <a:pPr eaLnBrk="1" latinLnBrk="0" hangingPunct="1"/>
            <a:r>
              <a:rPr kumimoji="0" lang="fr-FR"/>
              <a:t>Cliquez et modifiez le titre</a:t>
            </a:r>
            <a:endParaRPr kumimoji="0"/>
          </a:p>
        </p:txBody>
      </p:sp>
      <p:sp>
        <p:nvSpPr>
          <p:cNvPr id="13" name="Rectangle 8"/>
          <p:cNvSpPr>
            <a:spLocks noGrp="1"/>
          </p:cNvSpPr>
          <p:nvPr>
            <p:ph type="body" sz="quarter" idx="13" hasCustomPrompt="1"/>
          </p:nvPr>
        </p:nvSpPr>
        <p:spPr>
          <a:xfrm>
            <a:off x="304800" y="381000"/>
            <a:ext cx="3965448"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14" name="Rectangle 11"/>
          <p:cNvSpPr>
            <a:spLocks noGrp="1"/>
          </p:cNvSpPr>
          <p:nvPr>
            <p:ph sz="quarter" idx="15"/>
          </p:nvPr>
        </p:nvSpPr>
        <p:spPr>
          <a:xfrm>
            <a:off x="304800" y="609600"/>
            <a:ext cx="3962400" cy="5638800"/>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6" name="Rectangle 8"/>
          <p:cNvSpPr>
            <a:spLocks noGrp="1"/>
          </p:cNvSpPr>
          <p:nvPr>
            <p:ph type="body" sz="quarter" idx="16" hasCustomPrompt="1"/>
          </p:nvPr>
        </p:nvSpPr>
        <p:spPr>
          <a:xfrm>
            <a:off x="4419600" y="381000"/>
            <a:ext cx="39624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17" name="Rectangle 11"/>
          <p:cNvSpPr>
            <a:spLocks noGrp="1"/>
          </p:cNvSpPr>
          <p:nvPr>
            <p:ph sz="quarter" idx="17"/>
          </p:nvPr>
        </p:nvSpPr>
        <p:spPr>
          <a:xfrm>
            <a:off x="4419600" y="609600"/>
            <a:ext cx="3962400" cy="2706624"/>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9" name="Rectangle 8"/>
          <p:cNvSpPr>
            <a:spLocks noGrp="1"/>
          </p:cNvSpPr>
          <p:nvPr>
            <p:ph type="body" sz="quarter" idx="18" hasCustomPrompt="1"/>
          </p:nvPr>
        </p:nvSpPr>
        <p:spPr>
          <a:xfrm>
            <a:off x="4416552" y="3319272"/>
            <a:ext cx="3965448"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20" name="Rectangle 11"/>
          <p:cNvSpPr>
            <a:spLocks noGrp="1"/>
          </p:cNvSpPr>
          <p:nvPr>
            <p:ph sz="quarter" idx="19"/>
          </p:nvPr>
        </p:nvSpPr>
        <p:spPr>
          <a:xfrm>
            <a:off x="4416552" y="3547872"/>
            <a:ext cx="3965448" cy="2706624"/>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21" name="Rectangle 21"/>
          <p:cNvSpPr>
            <a:spLocks noGrp="1"/>
          </p:cNvSpPr>
          <p:nvPr>
            <p:ph type="dt" sz="half" idx="20"/>
          </p:nvPr>
        </p:nvSpPr>
        <p:spPr/>
        <p:txBody>
          <a:bodyPr/>
          <a:lstStyle/>
          <a:p>
            <a:pPr algn="r"/>
            <a:fld id="{27D93220-918A-400D-B3FA-D8B22567DEBB}" type="datetime1">
              <a:rPr kumimoji="0" lang="fr-FR"/>
              <a:pPr algn="r"/>
              <a:t>25/09/2026</a:t>
            </a:fld>
            <a:endParaRPr kumimoji="0" lang="fr-FR"/>
          </a:p>
        </p:txBody>
      </p:sp>
      <p:sp>
        <p:nvSpPr>
          <p:cNvPr id="22" name="Rectangle 22"/>
          <p:cNvSpPr>
            <a:spLocks noGrp="1"/>
          </p:cNvSpPr>
          <p:nvPr>
            <p:ph type="sldNum" sz="quarter" idx="21"/>
          </p:nvPr>
        </p:nvSpPr>
        <p:spPr/>
        <p:txBody>
          <a:bodyPr/>
          <a:lstStyle/>
          <a:p>
            <a:pPr algn="r"/>
            <a:fld id="{256D3EEF-DE4E-429D-8EC4-DDC531AFF587}" type="slidenum">
              <a:rPr kumimoji="0" lang="fr-FR" sz="1000"/>
              <a:pPr algn="r"/>
              <a:t>‹N°›</a:t>
            </a:fld>
            <a:endParaRPr kumimoji="0" lang="fr-FR"/>
          </a:p>
        </p:txBody>
      </p:sp>
      <p:sp>
        <p:nvSpPr>
          <p:cNvPr id="23" name="Rectangle 23"/>
          <p:cNvSpPr>
            <a:spLocks noGrp="1"/>
          </p:cNvSpPr>
          <p:nvPr>
            <p:ph type="ftr" sz="quarter" idx="22"/>
          </p:nvPr>
        </p:nvSpPr>
        <p:spPr/>
        <p:txBody>
          <a:bodyPr/>
          <a:lstStyle/>
          <a:p>
            <a:endParaRPr kumimoji="0"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 poses : 1 Haut, 2 Bas">
    <p:spTree>
      <p:nvGrpSpPr>
        <p:cNvPr id="1" name=""/>
        <p:cNvGrpSpPr/>
        <p:nvPr/>
      </p:nvGrpSpPr>
      <p:grpSpPr>
        <a:xfrm>
          <a:off x="0" y="0"/>
          <a:ext cx="0" cy="0"/>
          <a:chOff x="0" y="0"/>
          <a:chExt cx="0" cy="0"/>
        </a:xfrm>
      </p:grpSpPr>
      <p:sp>
        <p:nvSpPr>
          <p:cNvPr id="28" name="Rectangle 2"/>
          <p:cNvSpPr>
            <a:spLocks noGrp="1"/>
          </p:cNvSpPr>
          <p:nvPr>
            <p:ph type="title"/>
          </p:nvPr>
        </p:nvSpPr>
        <p:spPr/>
        <p:txBody>
          <a:bodyPr/>
          <a:lstStyle/>
          <a:p>
            <a:pPr eaLnBrk="1" latinLnBrk="0" hangingPunct="1"/>
            <a:r>
              <a:rPr kumimoji="0" lang="fr-FR"/>
              <a:t>Cliquez et modifiez le titre</a:t>
            </a:r>
            <a:endParaRPr kumimoji="0"/>
          </a:p>
        </p:txBody>
      </p:sp>
      <p:sp>
        <p:nvSpPr>
          <p:cNvPr id="13" name="Rectangle 8"/>
          <p:cNvSpPr>
            <a:spLocks noGrp="1"/>
          </p:cNvSpPr>
          <p:nvPr>
            <p:ph type="body" sz="quarter" idx="13" hasCustomPrompt="1"/>
          </p:nvPr>
        </p:nvSpPr>
        <p:spPr>
          <a:xfrm>
            <a:off x="304800" y="381000"/>
            <a:ext cx="80772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15" name="Rectangle 11"/>
          <p:cNvSpPr>
            <a:spLocks noGrp="1"/>
          </p:cNvSpPr>
          <p:nvPr>
            <p:ph sz="quarter" idx="15"/>
          </p:nvPr>
        </p:nvSpPr>
        <p:spPr>
          <a:xfrm>
            <a:off x="301752" y="609600"/>
            <a:ext cx="8074152" cy="2706624"/>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7" name="Rectangle 8"/>
          <p:cNvSpPr>
            <a:spLocks noGrp="1"/>
          </p:cNvSpPr>
          <p:nvPr>
            <p:ph type="body" sz="quarter" idx="16" hasCustomPrompt="1"/>
          </p:nvPr>
        </p:nvSpPr>
        <p:spPr>
          <a:xfrm>
            <a:off x="301752" y="3319272"/>
            <a:ext cx="3965448"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18" name="Rectangle 11"/>
          <p:cNvSpPr>
            <a:spLocks noGrp="1"/>
          </p:cNvSpPr>
          <p:nvPr>
            <p:ph sz="quarter" idx="17"/>
          </p:nvPr>
        </p:nvSpPr>
        <p:spPr>
          <a:xfrm>
            <a:off x="301752" y="3547872"/>
            <a:ext cx="3965448" cy="2706624"/>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21" name="Rectangle 8"/>
          <p:cNvSpPr>
            <a:spLocks noGrp="1"/>
          </p:cNvSpPr>
          <p:nvPr>
            <p:ph type="body" sz="quarter" idx="20" hasCustomPrompt="1"/>
          </p:nvPr>
        </p:nvSpPr>
        <p:spPr>
          <a:xfrm>
            <a:off x="4416552" y="3319272"/>
            <a:ext cx="3965448"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23" name="Rectangle 11"/>
          <p:cNvSpPr>
            <a:spLocks noGrp="1"/>
          </p:cNvSpPr>
          <p:nvPr>
            <p:ph sz="quarter" idx="21"/>
          </p:nvPr>
        </p:nvSpPr>
        <p:spPr>
          <a:xfrm>
            <a:off x="4416552" y="3547872"/>
            <a:ext cx="3965448" cy="2706624"/>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9" name="Rectangle 19"/>
          <p:cNvSpPr>
            <a:spLocks noGrp="1"/>
          </p:cNvSpPr>
          <p:nvPr>
            <p:ph type="dt" sz="half" idx="22"/>
          </p:nvPr>
        </p:nvSpPr>
        <p:spPr/>
        <p:txBody>
          <a:bodyPr/>
          <a:lstStyle/>
          <a:p>
            <a:pPr algn="r"/>
            <a:fld id="{FEC9D3F2-7140-49B9-866C-D21246A5836E}" type="datetime1">
              <a:rPr kumimoji="0" lang="fr-FR"/>
              <a:pPr algn="r"/>
              <a:t>25/09/2026</a:t>
            </a:fld>
            <a:endParaRPr kumimoji="0" lang="fr-FR"/>
          </a:p>
        </p:txBody>
      </p:sp>
      <p:sp>
        <p:nvSpPr>
          <p:cNvPr id="20" name="Rectangle 20"/>
          <p:cNvSpPr>
            <a:spLocks noGrp="1"/>
          </p:cNvSpPr>
          <p:nvPr>
            <p:ph type="sldNum" sz="quarter" idx="23"/>
          </p:nvPr>
        </p:nvSpPr>
        <p:spPr/>
        <p:txBody>
          <a:bodyPr/>
          <a:lstStyle/>
          <a:p>
            <a:pPr algn="r"/>
            <a:fld id="{256D3EEF-DE4E-429D-8EC4-DDC531AFF587}" type="slidenum">
              <a:rPr kumimoji="0" lang="fr-FR" sz="1000"/>
              <a:pPr algn="r"/>
              <a:t>‹N°›</a:t>
            </a:fld>
            <a:endParaRPr kumimoji="0" lang="fr-FR"/>
          </a:p>
        </p:txBody>
      </p:sp>
      <p:sp>
        <p:nvSpPr>
          <p:cNvPr id="22" name="Rectangle 22"/>
          <p:cNvSpPr>
            <a:spLocks noGrp="1"/>
          </p:cNvSpPr>
          <p:nvPr>
            <p:ph type="ftr" sz="quarter" idx="24"/>
          </p:nvPr>
        </p:nvSpPr>
        <p:spPr/>
        <p:txBody>
          <a:bodyPr/>
          <a:lstStyle/>
          <a:p>
            <a:endParaRPr kumimoji="0"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 poses">
    <p:spTree>
      <p:nvGrpSpPr>
        <p:cNvPr id="1" name=""/>
        <p:cNvGrpSpPr/>
        <p:nvPr/>
      </p:nvGrpSpPr>
      <p:grpSpPr>
        <a:xfrm>
          <a:off x="0" y="0"/>
          <a:ext cx="0" cy="0"/>
          <a:chOff x="0" y="0"/>
          <a:chExt cx="0" cy="0"/>
        </a:xfrm>
      </p:grpSpPr>
      <p:sp>
        <p:nvSpPr>
          <p:cNvPr id="19" name="Rectangle 2"/>
          <p:cNvSpPr>
            <a:spLocks noGrp="1"/>
          </p:cNvSpPr>
          <p:nvPr>
            <p:ph type="title"/>
          </p:nvPr>
        </p:nvSpPr>
        <p:spPr/>
        <p:txBody>
          <a:bodyPr/>
          <a:lstStyle/>
          <a:p>
            <a:pPr eaLnBrk="1" latinLnBrk="0" hangingPunct="1"/>
            <a:r>
              <a:rPr kumimoji="0" lang="fr-FR"/>
              <a:t>Cliquez et modifiez le titre</a:t>
            </a:r>
            <a:endParaRPr kumimoji="0"/>
          </a:p>
        </p:txBody>
      </p:sp>
      <p:sp>
        <p:nvSpPr>
          <p:cNvPr id="16" name="Rectangle 8"/>
          <p:cNvSpPr>
            <a:spLocks noGrp="1"/>
          </p:cNvSpPr>
          <p:nvPr>
            <p:ph type="body" sz="quarter" idx="13" hasCustomPrompt="1"/>
          </p:nvPr>
        </p:nvSpPr>
        <p:spPr>
          <a:xfrm>
            <a:off x="304800" y="381000"/>
            <a:ext cx="39624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17" name="Rectangle 11"/>
          <p:cNvSpPr>
            <a:spLocks noGrp="1"/>
          </p:cNvSpPr>
          <p:nvPr>
            <p:ph sz="quarter" idx="15"/>
          </p:nvPr>
        </p:nvSpPr>
        <p:spPr>
          <a:xfrm>
            <a:off x="304800" y="609600"/>
            <a:ext cx="3962400" cy="2706624"/>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8" name="Rectangle 8"/>
          <p:cNvSpPr>
            <a:spLocks noGrp="1"/>
          </p:cNvSpPr>
          <p:nvPr>
            <p:ph type="body" sz="quarter" idx="16" hasCustomPrompt="1"/>
          </p:nvPr>
        </p:nvSpPr>
        <p:spPr>
          <a:xfrm>
            <a:off x="301752" y="3319272"/>
            <a:ext cx="3965448"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20" name="Rectangle 11"/>
          <p:cNvSpPr>
            <a:spLocks noGrp="1"/>
          </p:cNvSpPr>
          <p:nvPr>
            <p:ph sz="quarter" idx="17"/>
          </p:nvPr>
        </p:nvSpPr>
        <p:spPr>
          <a:xfrm>
            <a:off x="301752" y="3547872"/>
            <a:ext cx="3965448" cy="2706624"/>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21" name="Rectangle 8"/>
          <p:cNvSpPr>
            <a:spLocks noGrp="1"/>
          </p:cNvSpPr>
          <p:nvPr>
            <p:ph type="body" sz="quarter" idx="18" hasCustomPrompt="1"/>
          </p:nvPr>
        </p:nvSpPr>
        <p:spPr>
          <a:xfrm>
            <a:off x="4419600" y="381000"/>
            <a:ext cx="39624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24" name="Rectangle 11"/>
          <p:cNvSpPr>
            <a:spLocks noGrp="1"/>
          </p:cNvSpPr>
          <p:nvPr>
            <p:ph sz="quarter" idx="19"/>
          </p:nvPr>
        </p:nvSpPr>
        <p:spPr>
          <a:xfrm>
            <a:off x="4419600" y="609600"/>
            <a:ext cx="3962400" cy="2706624"/>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25" name="Rectangle 8"/>
          <p:cNvSpPr>
            <a:spLocks noGrp="1"/>
          </p:cNvSpPr>
          <p:nvPr>
            <p:ph type="body" sz="quarter" idx="20" hasCustomPrompt="1"/>
          </p:nvPr>
        </p:nvSpPr>
        <p:spPr>
          <a:xfrm>
            <a:off x="4416552" y="3319272"/>
            <a:ext cx="3965448"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26" name="Rectangle 11"/>
          <p:cNvSpPr>
            <a:spLocks noGrp="1"/>
          </p:cNvSpPr>
          <p:nvPr>
            <p:ph sz="quarter" idx="21"/>
          </p:nvPr>
        </p:nvSpPr>
        <p:spPr>
          <a:xfrm>
            <a:off x="4416552" y="3547872"/>
            <a:ext cx="3965448" cy="2706624"/>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23" name="Rectangle 23"/>
          <p:cNvSpPr>
            <a:spLocks noGrp="1"/>
          </p:cNvSpPr>
          <p:nvPr>
            <p:ph type="dt" sz="half" idx="22"/>
          </p:nvPr>
        </p:nvSpPr>
        <p:spPr/>
        <p:txBody>
          <a:bodyPr/>
          <a:lstStyle/>
          <a:p>
            <a:pPr algn="r"/>
            <a:fld id="{CBEC585F-C108-48D6-9331-6628A0FBB73B}" type="datetime1">
              <a:rPr kumimoji="0" lang="fr-FR"/>
              <a:pPr algn="r"/>
              <a:t>25/09/2026</a:t>
            </a:fld>
            <a:endParaRPr kumimoji="0" lang="fr-FR"/>
          </a:p>
        </p:txBody>
      </p:sp>
      <p:sp>
        <p:nvSpPr>
          <p:cNvPr id="27" name="Rectangle 27"/>
          <p:cNvSpPr>
            <a:spLocks noGrp="1"/>
          </p:cNvSpPr>
          <p:nvPr>
            <p:ph type="sldNum" sz="quarter" idx="23"/>
          </p:nvPr>
        </p:nvSpPr>
        <p:spPr/>
        <p:txBody>
          <a:bodyPr/>
          <a:lstStyle/>
          <a:p>
            <a:pPr algn="r"/>
            <a:fld id="{256D3EEF-DE4E-429D-8EC4-DDC531AFF587}" type="slidenum">
              <a:rPr kumimoji="0" lang="fr-FR" sz="1000"/>
              <a:pPr algn="r"/>
              <a:t>‹N°›</a:t>
            </a:fld>
            <a:endParaRPr kumimoji="0" lang="fr-FR"/>
          </a:p>
        </p:txBody>
      </p:sp>
      <p:sp>
        <p:nvSpPr>
          <p:cNvPr id="28" name="Rectangle 28"/>
          <p:cNvSpPr>
            <a:spLocks noGrp="1"/>
          </p:cNvSpPr>
          <p:nvPr>
            <p:ph type="ftr" sz="quarter" idx="24"/>
          </p:nvPr>
        </p:nvSpPr>
        <p:spPr/>
        <p:txBody>
          <a:bodyPr/>
          <a:lstStyle/>
          <a:p>
            <a:endParaRPr kumimoji="0"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 poses : 1 Gauche, 3 Droite">
    <p:spTree>
      <p:nvGrpSpPr>
        <p:cNvPr id="1" name=""/>
        <p:cNvGrpSpPr/>
        <p:nvPr/>
      </p:nvGrpSpPr>
      <p:grpSpPr>
        <a:xfrm>
          <a:off x="0" y="0"/>
          <a:ext cx="0" cy="0"/>
          <a:chOff x="0" y="0"/>
          <a:chExt cx="0" cy="0"/>
        </a:xfrm>
      </p:grpSpPr>
      <p:sp>
        <p:nvSpPr>
          <p:cNvPr id="4" name="Rectangle 2"/>
          <p:cNvSpPr>
            <a:spLocks noGrp="1"/>
          </p:cNvSpPr>
          <p:nvPr>
            <p:ph type="title"/>
          </p:nvPr>
        </p:nvSpPr>
        <p:spPr/>
        <p:txBody>
          <a:bodyPr/>
          <a:lstStyle/>
          <a:p>
            <a:pPr eaLnBrk="1" latinLnBrk="0" hangingPunct="1"/>
            <a:r>
              <a:rPr kumimoji="0" lang="fr-FR"/>
              <a:t>Cliquez et modifiez le titre</a:t>
            </a:r>
            <a:endParaRPr kumimoji="0"/>
          </a:p>
        </p:txBody>
      </p:sp>
      <p:sp>
        <p:nvSpPr>
          <p:cNvPr id="10" name="Rectangle 8"/>
          <p:cNvSpPr>
            <a:spLocks noGrp="1"/>
          </p:cNvSpPr>
          <p:nvPr>
            <p:ph type="body" sz="quarter" idx="14" hasCustomPrompt="1"/>
          </p:nvPr>
        </p:nvSpPr>
        <p:spPr>
          <a:xfrm>
            <a:off x="4419600" y="381000"/>
            <a:ext cx="39624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8" name="Rectangle 11"/>
          <p:cNvSpPr>
            <a:spLocks noGrp="1"/>
          </p:cNvSpPr>
          <p:nvPr>
            <p:ph sz="quarter" idx="16"/>
          </p:nvPr>
        </p:nvSpPr>
        <p:spPr>
          <a:xfrm>
            <a:off x="4419600" y="609600"/>
            <a:ext cx="3962400" cy="1728216"/>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9" name="Rectangle 8"/>
          <p:cNvSpPr>
            <a:spLocks noGrp="1"/>
          </p:cNvSpPr>
          <p:nvPr>
            <p:ph type="body" sz="quarter" idx="13" hasCustomPrompt="1"/>
          </p:nvPr>
        </p:nvSpPr>
        <p:spPr>
          <a:xfrm>
            <a:off x="304800" y="381000"/>
            <a:ext cx="3965448"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20" name="Rectangle 11"/>
          <p:cNvSpPr>
            <a:spLocks noGrp="1"/>
          </p:cNvSpPr>
          <p:nvPr>
            <p:ph sz="quarter" idx="15"/>
          </p:nvPr>
        </p:nvSpPr>
        <p:spPr>
          <a:xfrm>
            <a:off x="304800" y="609600"/>
            <a:ext cx="3962400" cy="5638800"/>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2" name="Rectangle 8"/>
          <p:cNvSpPr>
            <a:spLocks noGrp="1"/>
          </p:cNvSpPr>
          <p:nvPr>
            <p:ph type="body" sz="quarter" idx="17" hasCustomPrompt="1"/>
          </p:nvPr>
        </p:nvSpPr>
        <p:spPr>
          <a:xfrm>
            <a:off x="4416552" y="2340864"/>
            <a:ext cx="39624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13" name="Rectangle 11"/>
          <p:cNvSpPr>
            <a:spLocks noGrp="1"/>
          </p:cNvSpPr>
          <p:nvPr>
            <p:ph sz="quarter" idx="18"/>
          </p:nvPr>
        </p:nvSpPr>
        <p:spPr>
          <a:xfrm>
            <a:off x="4416552" y="2569464"/>
            <a:ext cx="3962400" cy="1728216"/>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4" name="Rectangle 8"/>
          <p:cNvSpPr>
            <a:spLocks noGrp="1"/>
          </p:cNvSpPr>
          <p:nvPr>
            <p:ph type="body" sz="quarter" idx="19" hasCustomPrompt="1"/>
          </p:nvPr>
        </p:nvSpPr>
        <p:spPr>
          <a:xfrm>
            <a:off x="4419600" y="4291584"/>
            <a:ext cx="39624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15" name="Rectangle 11"/>
          <p:cNvSpPr>
            <a:spLocks noGrp="1"/>
          </p:cNvSpPr>
          <p:nvPr>
            <p:ph sz="quarter" idx="20"/>
          </p:nvPr>
        </p:nvSpPr>
        <p:spPr>
          <a:xfrm>
            <a:off x="4419600" y="4520184"/>
            <a:ext cx="3962400" cy="1728216"/>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7" name="Rectangle 17"/>
          <p:cNvSpPr>
            <a:spLocks noGrp="1"/>
          </p:cNvSpPr>
          <p:nvPr>
            <p:ph type="dt" sz="half" idx="21"/>
          </p:nvPr>
        </p:nvSpPr>
        <p:spPr/>
        <p:txBody>
          <a:bodyPr/>
          <a:lstStyle/>
          <a:p>
            <a:pPr algn="r"/>
            <a:fld id="{7293A964-5F5E-47DC-ABD9-08A6A9FFD04F}" type="datetime1">
              <a:rPr kumimoji="0" lang="fr-FR"/>
              <a:pPr algn="r"/>
              <a:t>25/09/2026</a:t>
            </a:fld>
            <a:endParaRPr kumimoji="0" lang="fr-FR"/>
          </a:p>
        </p:txBody>
      </p:sp>
      <p:sp>
        <p:nvSpPr>
          <p:cNvPr id="18" name="Rectangle 18"/>
          <p:cNvSpPr>
            <a:spLocks noGrp="1"/>
          </p:cNvSpPr>
          <p:nvPr>
            <p:ph type="sldNum" sz="quarter" idx="22"/>
          </p:nvPr>
        </p:nvSpPr>
        <p:spPr/>
        <p:txBody>
          <a:bodyPr/>
          <a:lstStyle/>
          <a:p>
            <a:pPr algn="r"/>
            <a:fld id="{256D3EEF-DE4E-429D-8EC4-DDC531AFF587}" type="slidenum">
              <a:rPr kumimoji="0" lang="fr-FR" sz="1000"/>
              <a:pPr algn="r"/>
              <a:t>‹N°›</a:t>
            </a:fld>
            <a:endParaRPr kumimoji="0" lang="fr-FR"/>
          </a:p>
        </p:txBody>
      </p:sp>
      <p:sp>
        <p:nvSpPr>
          <p:cNvPr id="21" name="Rectangle 21"/>
          <p:cNvSpPr>
            <a:spLocks noGrp="1"/>
          </p:cNvSpPr>
          <p:nvPr>
            <p:ph type="ftr" sz="quarter" idx="23"/>
          </p:nvPr>
        </p:nvSpPr>
        <p:spPr/>
        <p:txBody>
          <a:bodyPr/>
          <a:lstStyle/>
          <a:p>
            <a:endParaRPr kumimoji="0"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 poses : 3 Gauche, 1 Droite">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p>
            <a:pPr eaLnBrk="1" latinLnBrk="0" hangingPunct="1"/>
            <a:r>
              <a:rPr kumimoji="0" lang="fr-FR"/>
              <a:t>Cliquez et modifiez le titre</a:t>
            </a:r>
            <a:endParaRPr kumimoji="0"/>
          </a:p>
        </p:txBody>
      </p:sp>
      <p:sp>
        <p:nvSpPr>
          <p:cNvPr id="18" name="Rectangle 8"/>
          <p:cNvSpPr>
            <a:spLocks noGrp="1"/>
          </p:cNvSpPr>
          <p:nvPr>
            <p:ph type="body" sz="quarter" idx="13" hasCustomPrompt="1"/>
          </p:nvPr>
        </p:nvSpPr>
        <p:spPr>
          <a:xfrm>
            <a:off x="4416552" y="381000"/>
            <a:ext cx="3965448"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21" name="Rectangle 11"/>
          <p:cNvSpPr>
            <a:spLocks noGrp="1"/>
          </p:cNvSpPr>
          <p:nvPr>
            <p:ph sz="quarter" idx="15"/>
          </p:nvPr>
        </p:nvSpPr>
        <p:spPr>
          <a:xfrm>
            <a:off x="4416552" y="609600"/>
            <a:ext cx="3962400" cy="5638800"/>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9" name="Rectangle 8"/>
          <p:cNvSpPr>
            <a:spLocks noGrp="1"/>
          </p:cNvSpPr>
          <p:nvPr>
            <p:ph type="body" sz="quarter" idx="14" hasCustomPrompt="1"/>
          </p:nvPr>
        </p:nvSpPr>
        <p:spPr>
          <a:xfrm>
            <a:off x="304800" y="381000"/>
            <a:ext cx="39624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10" name="Rectangle 11"/>
          <p:cNvSpPr>
            <a:spLocks noGrp="1"/>
          </p:cNvSpPr>
          <p:nvPr>
            <p:ph sz="quarter" idx="16"/>
          </p:nvPr>
        </p:nvSpPr>
        <p:spPr>
          <a:xfrm>
            <a:off x="304800" y="609600"/>
            <a:ext cx="3962400" cy="1728216"/>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3" name="Rectangle 8"/>
          <p:cNvSpPr>
            <a:spLocks noGrp="1"/>
          </p:cNvSpPr>
          <p:nvPr>
            <p:ph type="body" sz="quarter" idx="17" hasCustomPrompt="1"/>
          </p:nvPr>
        </p:nvSpPr>
        <p:spPr>
          <a:xfrm>
            <a:off x="301752" y="2340864"/>
            <a:ext cx="39624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14" name="Rectangle 11"/>
          <p:cNvSpPr>
            <a:spLocks noGrp="1"/>
          </p:cNvSpPr>
          <p:nvPr>
            <p:ph sz="quarter" idx="18"/>
          </p:nvPr>
        </p:nvSpPr>
        <p:spPr>
          <a:xfrm>
            <a:off x="301752" y="2569464"/>
            <a:ext cx="3962400" cy="1728216"/>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5" name="Rectangle 8"/>
          <p:cNvSpPr>
            <a:spLocks noGrp="1"/>
          </p:cNvSpPr>
          <p:nvPr>
            <p:ph type="body" sz="quarter" idx="19" hasCustomPrompt="1"/>
          </p:nvPr>
        </p:nvSpPr>
        <p:spPr>
          <a:xfrm>
            <a:off x="304800" y="4291584"/>
            <a:ext cx="39624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16" name="Rectangle 11"/>
          <p:cNvSpPr>
            <a:spLocks noGrp="1"/>
          </p:cNvSpPr>
          <p:nvPr>
            <p:ph sz="quarter" idx="20"/>
          </p:nvPr>
        </p:nvSpPr>
        <p:spPr>
          <a:xfrm>
            <a:off x="304800" y="4520184"/>
            <a:ext cx="3962400" cy="1728216"/>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7" name="Rectangle 17"/>
          <p:cNvSpPr>
            <a:spLocks noGrp="1"/>
          </p:cNvSpPr>
          <p:nvPr>
            <p:ph type="dt" sz="half" idx="21"/>
          </p:nvPr>
        </p:nvSpPr>
        <p:spPr/>
        <p:txBody>
          <a:bodyPr/>
          <a:lstStyle/>
          <a:p>
            <a:pPr algn="r"/>
            <a:fld id="{968C9C2A-D3B8-4543-8A47-F59C20C16D9A}" type="datetime1">
              <a:rPr kumimoji="0" lang="fr-FR"/>
              <a:pPr algn="r"/>
              <a:t>25/09/2026</a:t>
            </a:fld>
            <a:endParaRPr kumimoji="0" lang="fr-FR"/>
          </a:p>
        </p:txBody>
      </p:sp>
      <p:sp>
        <p:nvSpPr>
          <p:cNvPr id="19" name="Rectangle 19"/>
          <p:cNvSpPr>
            <a:spLocks noGrp="1"/>
          </p:cNvSpPr>
          <p:nvPr>
            <p:ph type="sldNum" sz="quarter" idx="22"/>
          </p:nvPr>
        </p:nvSpPr>
        <p:spPr/>
        <p:txBody>
          <a:bodyPr/>
          <a:lstStyle/>
          <a:p>
            <a:pPr algn="r"/>
            <a:fld id="{256D3EEF-DE4E-429D-8EC4-DDC531AFF587}" type="slidenum">
              <a:rPr kumimoji="0" lang="fr-FR" sz="1000"/>
              <a:pPr algn="r"/>
              <a:t>‹N°›</a:t>
            </a:fld>
            <a:endParaRPr kumimoji="0" lang="fr-FR"/>
          </a:p>
        </p:txBody>
      </p:sp>
      <p:sp>
        <p:nvSpPr>
          <p:cNvPr id="20" name="Rectangle 20"/>
          <p:cNvSpPr>
            <a:spLocks noGrp="1"/>
          </p:cNvSpPr>
          <p:nvPr>
            <p:ph type="ftr" sz="quarter" idx="23"/>
          </p:nvPr>
        </p:nvSpPr>
        <p:spPr/>
        <p:txBody>
          <a:bodyPr/>
          <a:lstStyle/>
          <a:p>
            <a:endParaRPr kumimoji="0"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5 poses : 2 Gauche, 3 Droite">
    <p:spTree>
      <p:nvGrpSpPr>
        <p:cNvPr id="1" name=""/>
        <p:cNvGrpSpPr/>
        <p:nvPr/>
      </p:nvGrpSpPr>
      <p:grpSpPr>
        <a:xfrm>
          <a:off x="0" y="0"/>
          <a:ext cx="0" cy="0"/>
          <a:chOff x="0" y="0"/>
          <a:chExt cx="0" cy="0"/>
        </a:xfrm>
      </p:grpSpPr>
      <p:sp>
        <p:nvSpPr>
          <p:cNvPr id="20" name="Rectangle 2"/>
          <p:cNvSpPr>
            <a:spLocks noGrp="1"/>
          </p:cNvSpPr>
          <p:nvPr>
            <p:ph type="title"/>
          </p:nvPr>
        </p:nvSpPr>
        <p:spPr/>
        <p:txBody>
          <a:bodyPr/>
          <a:lstStyle/>
          <a:p>
            <a:pPr eaLnBrk="1" latinLnBrk="0" hangingPunct="1"/>
            <a:r>
              <a:rPr kumimoji="0" lang="fr-FR"/>
              <a:t>Cliquez et modifiez le titre</a:t>
            </a:r>
            <a:endParaRPr kumimoji="0"/>
          </a:p>
        </p:txBody>
      </p:sp>
      <p:sp>
        <p:nvSpPr>
          <p:cNvPr id="23" name="Rectangle 8"/>
          <p:cNvSpPr>
            <a:spLocks noGrp="1"/>
          </p:cNvSpPr>
          <p:nvPr>
            <p:ph type="body" sz="quarter" idx="13" hasCustomPrompt="1"/>
          </p:nvPr>
        </p:nvSpPr>
        <p:spPr>
          <a:xfrm>
            <a:off x="304800" y="381000"/>
            <a:ext cx="39624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24" name="Rectangle 11"/>
          <p:cNvSpPr>
            <a:spLocks noGrp="1"/>
          </p:cNvSpPr>
          <p:nvPr>
            <p:ph sz="quarter" idx="15"/>
          </p:nvPr>
        </p:nvSpPr>
        <p:spPr>
          <a:xfrm>
            <a:off x="304800" y="609600"/>
            <a:ext cx="3962400" cy="2706624"/>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25" name="Rectangle 8"/>
          <p:cNvSpPr>
            <a:spLocks noGrp="1"/>
          </p:cNvSpPr>
          <p:nvPr>
            <p:ph type="body" sz="quarter" idx="16" hasCustomPrompt="1"/>
          </p:nvPr>
        </p:nvSpPr>
        <p:spPr>
          <a:xfrm>
            <a:off x="301752" y="3319272"/>
            <a:ext cx="3965448"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26" name="Rectangle 11"/>
          <p:cNvSpPr>
            <a:spLocks noGrp="1"/>
          </p:cNvSpPr>
          <p:nvPr>
            <p:ph sz="quarter" idx="17"/>
          </p:nvPr>
        </p:nvSpPr>
        <p:spPr>
          <a:xfrm>
            <a:off x="301752" y="3547872"/>
            <a:ext cx="3965448" cy="2706624"/>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28" name="Rectangle 8"/>
          <p:cNvSpPr>
            <a:spLocks noGrp="1"/>
          </p:cNvSpPr>
          <p:nvPr>
            <p:ph type="body" sz="quarter" idx="14" hasCustomPrompt="1"/>
          </p:nvPr>
        </p:nvSpPr>
        <p:spPr>
          <a:xfrm>
            <a:off x="4419600" y="381000"/>
            <a:ext cx="39624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29" name="Rectangle 11"/>
          <p:cNvSpPr>
            <a:spLocks noGrp="1"/>
          </p:cNvSpPr>
          <p:nvPr>
            <p:ph sz="quarter" idx="18"/>
          </p:nvPr>
        </p:nvSpPr>
        <p:spPr>
          <a:xfrm>
            <a:off x="4419600" y="609600"/>
            <a:ext cx="3962400" cy="1728216"/>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31" name="Rectangle 8"/>
          <p:cNvSpPr>
            <a:spLocks noGrp="1"/>
          </p:cNvSpPr>
          <p:nvPr>
            <p:ph type="body" sz="quarter" idx="19" hasCustomPrompt="1"/>
          </p:nvPr>
        </p:nvSpPr>
        <p:spPr>
          <a:xfrm>
            <a:off x="4416552" y="2340864"/>
            <a:ext cx="39624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32" name="Rectangle 11"/>
          <p:cNvSpPr>
            <a:spLocks noGrp="1"/>
          </p:cNvSpPr>
          <p:nvPr>
            <p:ph sz="quarter" idx="20"/>
          </p:nvPr>
        </p:nvSpPr>
        <p:spPr>
          <a:xfrm>
            <a:off x="4416552" y="2569464"/>
            <a:ext cx="3962400" cy="1728216"/>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33" name="Rectangle 8"/>
          <p:cNvSpPr>
            <a:spLocks noGrp="1"/>
          </p:cNvSpPr>
          <p:nvPr>
            <p:ph type="body" sz="quarter" idx="21" hasCustomPrompt="1"/>
          </p:nvPr>
        </p:nvSpPr>
        <p:spPr>
          <a:xfrm>
            <a:off x="4419600" y="4291584"/>
            <a:ext cx="39624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34" name="Rectangle 11"/>
          <p:cNvSpPr>
            <a:spLocks noGrp="1"/>
          </p:cNvSpPr>
          <p:nvPr>
            <p:ph sz="quarter" idx="22"/>
          </p:nvPr>
        </p:nvSpPr>
        <p:spPr>
          <a:xfrm>
            <a:off x="4419600" y="4520184"/>
            <a:ext cx="3962400" cy="1728216"/>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6" name="Rectangle 16"/>
          <p:cNvSpPr>
            <a:spLocks noGrp="1"/>
          </p:cNvSpPr>
          <p:nvPr>
            <p:ph type="dt" sz="half" idx="23"/>
          </p:nvPr>
        </p:nvSpPr>
        <p:spPr/>
        <p:txBody>
          <a:bodyPr/>
          <a:lstStyle/>
          <a:p>
            <a:pPr algn="r"/>
            <a:fld id="{29ED4C97-3C5D-482A-99AD-AD992C3024DE}" type="datetime1">
              <a:rPr kumimoji="0" lang="fr-FR"/>
              <a:pPr algn="r"/>
              <a:t>25/09/2026</a:t>
            </a:fld>
            <a:endParaRPr kumimoji="0" lang="fr-FR"/>
          </a:p>
        </p:txBody>
      </p:sp>
      <p:sp>
        <p:nvSpPr>
          <p:cNvPr id="17" name="Rectangle 17"/>
          <p:cNvSpPr>
            <a:spLocks noGrp="1"/>
          </p:cNvSpPr>
          <p:nvPr>
            <p:ph type="sldNum" sz="quarter" idx="24"/>
          </p:nvPr>
        </p:nvSpPr>
        <p:spPr/>
        <p:txBody>
          <a:bodyPr/>
          <a:lstStyle/>
          <a:p>
            <a:pPr algn="r"/>
            <a:fld id="{256D3EEF-DE4E-429D-8EC4-DDC531AFF587}" type="slidenum">
              <a:rPr kumimoji="0" lang="fr-FR" sz="1000"/>
              <a:pPr algn="r"/>
              <a:t>‹N°›</a:t>
            </a:fld>
            <a:endParaRPr kumimoji="0" lang="fr-FR"/>
          </a:p>
        </p:txBody>
      </p:sp>
      <p:sp>
        <p:nvSpPr>
          <p:cNvPr id="18" name="Rectangle 18"/>
          <p:cNvSpPr>
            <a:spLocks noGrp="1"/>
          </p:cNvSpPr>
          <p:nvPr>
            <p:ph type="ftr" sz="quarter" idx="25"/>
          </p:nvPr>
        </p:nvSpPr>
        <p:spPr/>
        <p:txBody>
          <a:bodyPr/>
          <a:lstStyle/>
          <a:p>
            <a:endParaRPr kumimoji="0" lang="fr-F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5 poses : 3 Gauche, 2 Droite">
    <p:spTree>
      <p:nvGrpSpPr>
        <p:cNvPr id="1" name=""/>
        <p:cNvGrpSpPr/>
        <p:nvPr/>
      </p:nvGrpSpPr>
      <p:grpSpPr>
        <a:xfrm>
          <a:off x="0" y="0"/>
          <a:ext cx="0" cy="0"/>
          <a:chOff x="0" y="0"/>
          <a:chExt cx="0" cy="0"/>
        </a:xfrm>
      </p:grpSpPr>
      <p:sp>
        <p:nvSpPr>
          <p:cNvPr id="5" name="Rectangle 2"/>
          <p:cNvSpPr>
            <a:spLocks noGrp="1"/>
          </p:cNvSpPr>
          <p:nvPr>
            <p:ph type="title"/>
          </p:nvPr>
        </p:nvSpPr>
        <p:spPr/>
        <p:txBody>
          <a:bodyPr/>
          <a:lstStyle/>
          <a:p>
            <a:pPr eaLnBrk="1" latinLnBrk="0" hangingPunct="1"/>
            <a:r>
              <a:rPr kumimoji="0" lang="fr-FR"/>
              <a:t>Cliquez et modifiez le titre</a:t>
            </a:r>
            <a:endParaRPr kumimoji="0"/>
          </a:p>
        </p:txBody>
      </p:sp>
      <p:sp>
        <p:nvSpPr>
          <p:cNvPr id="21" name="Rectangle 8"/>
          <p:cNvSpPr>
            <a:spLocks noGrp="1"/>
          </p:cNvSpPr>
          <p:nvPr>
            <p:ph type="body" sz="quarter" idx="14" hasCustomPrompt="1"/>
          </p:nvPr>
        </p:nvSpPr>
        <p:spPr>
          <a:xfrm>
            <a:off x="307848" y="381000"/>
            <a:ext cx="39624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22" name="Rectangle 11"/>
          <p:cNvSpPr>
            <a:spLocks noGrp="1"/>
          </p:cNvSpPr>
          <p:nvPr>
            <p:ph sz="quarter" idx="16"/>
          </p:nvPr>
        </p:nvSpPr>
        <p:spPr>
          <a:xfrm>
            <a:off x="307848" y="609600"/>
            <a:ext cx="3962400" cy="1728216"/>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25" name="Rectangle 8"/>
          <p:cNvSpPr>
            <a:spLocks noGrp="1"/>
          </p:cNvSpPr>
          <p:nvPr>
            <p:ph type="body" sz="quarter" idx="17" hasCustomPrompt="1"/>
          </p:nvPr>
        </p:nvSpPr>
        <p:spPr>
          <a:xfrm>
            <a:off x="304800" y="2340864"/>
            <a:ext cx="39624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26" name="Rectangle 11"/>
          <p:cNvSpPr>
            <a:spLocks noGrp="1"/>
          </p:cNvSpPr>
          <p:nvPr>
            <p:ph sz="quarter" idx="18"/>
          </p:nvPr>
        </p:nvSpPr>
        <p:spPr>
          <a:xfrm>
            <a:off x="304800" y="2569464"/>
            <a:ext cx="3962400" cy="1728216"/>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27" name="Rectangle 8"/>
          <p:cNvSpPr>
            <a:spLocks noGrp="1"/>
          </p:cNvSpPr>
          <p:nvPr>
            <p:ph type="body" sz="quarter" idx="19" hasCustomPrompt="1"/>
          </p:nvPr>
        </p:nvSpPr>
        <p:spPr>
          <a:xfrm>
            <a:off x="307848" y="4291584"/>
            <a:ext cx="39624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28" name="Rectangle 11"/>
          <p:cNvSpPr>
            <a:spLocks noGrp="1"/>
          </p:cNvSpPr>
          <p:nvPr>
            <p:ph sz="quarter" idx="20"/>
          </p:nvPr>
        </p:nvSpPr>
        <p:spPr>
          <a:xfrm>
            <a:off x="307848" y="4520184"/>
            <a:ext cx="3962400" cy="1728216"/>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2" name="Rectangle 8"/>
          <p:cNvSpPr>
            <a:spLocks noGrp="1"/>
          </p:cNvSpPr>
          <p:nvPr>
            <p:ph type="body" sz="quarter" idx="21" hasCustomPrompt="1"/>
          </p:nvPr>
        </p:nvSpPr>
        <p:spPr>
          <a:xfrm>
            <a:off x="4419600" y="381000"/>
            <a:ext cx="3962400"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13" name="Rectangle 11"/>
          <p:cNvSpPr>
            <a:spLocks noGrp="1"/>
          </p:cNvSpPr>
          <p:nvPr>
            <p:ph sz="quarter" idx="22"/>
          </p:nvPr>
        </p:nvSpPr>
        <p:spPr>
          <a:xfrm>
            <a:off x="4419600" y="609600"/>
            <a:ext cx="3962400" cy="2706624"/>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5" name="Rectangle 8"/>
          <p:cNvSpPr>
            <a:spLocks noGrp="1"/>
          </p:cNvSpPr>
          <p:nvPr>
            <p:ph type="body" sz="quarter" idx="23" hasCustomPrompt="1"/>
          </p:nvPr>
        </p:nvSpPr>
        <p:spPr>
          <a:xfrm>
            <a:off x="4416552" y="3319272"/>
            <a:ext cx="3965448" cy="228600"/>
          </a:xfrm>
          <a:solidFill>
            <a:schemeClr val="accent6">
              <a:shade val="75000"/>
            </a:schemeClr>
          </a:solidFill>
        </p:spPr>
        <p:txBody>
          <a:bodyPr/>
          <a:lstStyle>
            <a:lvl1pPr eaLnBrk="1" latinLnBrk="0" hangingPunct="1">
              <a:defRPr kumimoji="0" lang="fr-FR" b="1">
                <a:solidFill>
                  <a:schemeClr val="bg1"/>
                </a:solidFill>
              </a:defRPr>
            </a:lvl1pPr>
            <a:extLst/>
          </a:lstStyle>
          <a:p>
            <a:pPr lvl="0"/>
            <a:r>
              <a:rPr kumimoji="0" lang="fr-FR"/>
              <a:t>Cliquez pour ajouter un titre</a:t>
            </a:r>
          </a:p>
        </p:txBody>
      </p:sp>
      <p:sp>
        <p:nvSpPr>
          <p:cNvPr id="16" name="Rectangle 11"/>
          <p:cNvSpPr>
            <a:spLocks noGrp="1"/>
          </p:cNvSpPr>
          <p:nvPr>
            <p:ph sz="quarter" idx="24"/>
          </p:nvPr>
        </p:nvSpPr>
        <p:spPr>
          <a:xfrm>
            <a:off x="4416552" y="3547872"/>
            <a:ext cx="3965448" cy="2706624"/>
          </a:xfrm>
        </p:spPr>
        <p:txBody>
          <a:bodyPr/>
          <a:lstStyle/>
          <a:p>
            <a:pPr lvl="0" eaLnBrk="1" latinLnBrk="0" hangingPunct="1"/>
            <a:r>
              <a:rPr kumimoji="0" lang="fr-FR"/>
              <a:t>Cliquez pour modifier les styles du texte du masque</a:t>
            </a:r>
          </a:p>
          <a:p>
            <a:pPr lvl="1" eaLnBrk="1" latinLnBrk="0" hangingPunct="1"/>
            <a:r>
              <a:rPr kumimoji="0" lang="fr-FR"/>
              <a:t>Deuxième niveau</a:t>
            </a:r>
          </a:p>
          <a:p>
            <a:pPr lvl="2" eaLnBrk="1" latinLnBrk="0" hangingPunct="1"/>
            <a:r>
              <a:rPr kumimoji="0" lang="fr-FR"/>
              <a:t>Troisième niveau</a:t>
            </a:r>
          </a:p>
          <a:p>
            <a:pPr lvl="3" eaLnBrk="1" latinLnBrk="0" hangingPunct="1"/>
            <a:r>
              <a:rPr kumimoji="0" lang="fr-FR"/>
              <a:t>Quatrième niveau</a:t>
            </a:r>
          </a:p>
          <a:p>
            <a:pPr lvl="4" eaLnBrk="1" latinLnBrk="0" hangingPunct="1"/>
            <a:r>
              <a:rPr kumimoji="0" lang="fr-FR"/>
              <a:t>Cinquième niveau</a:t>
            </a:r>
            <a:endParaRPr kumimoji="0"/>
          </a:p>
        </p:txBody>
      </p:sp>
      <p:sp>
        <p:nvSpPr>
          <p:cNvPr id="17" name="Rectangle 17"/>
          <p:cNvSpPr>
            <a:spLocks noGrp="1"/>
          </p:cNvSpPr>
          <p:nvPr>
            <p:ph type="dt" sz="half" idx="25"/>
          </p:nvPr>
        </p:nvSpPr>
        <p:spPr/>
        <p:txBody>
          <a:bodyPr/>
          <a:lstStyle/>
          <a:p>
            <a:pPr algn="r"/>
            <a:fld id="{3EF8FEE9-63ED-4C1B-8C25-9B47C2DA1E72}" type="datetime1">
              <a:rPr kumimoji="0" lang="fr-FR"/>
              <a:pPr algn="r"/>
              <a:t>25/09/2026</a:t>
            </a:fld>
            <a:endParaRPr kumimoji="0" lang="fr-FR"/>
          </a:p>
        </p:txBody>
      </p:sp>
      <p:sp>
        <p:nvSpPr>
          <p:cNvPr id="18" name="Rectangle 18"/>
          <p:cNvSpPr>
            <a:spLocks noGrp="1"/>
          </p:cNvSpPr>
          <p:nvPr>
            <p:ph type="sldNum" sz="quarter" idx="26"/>
          </p:nvPr>
        </p:nvSpPr>
        <p:spPr/>
        <p:txBody>
          <a:bodyPr/>
          <a:lstStyle/>
          <a:p>
            <a:pPr algn="r"/>
            <a:fld id="{256D3EEF-DE4E-429D-8EC4-DDC531AFF587}" type="slidenum">
              <a:rPr kumimoji="0" lang="fr-FR" sz="1000"/>
              <a:pPr algn="r"/>
              <a:t>‹N°›</a:t>
            </a:fld>
            <a:endParaRPr kumimoji="0" lang="fr-FR"/>
          </a:p>
        </p:txBody>
      </p:sp>
      <p:sp>
        <p:nvSpPr>
          <p:cNvPr id="23" name="Rectangle 23"/>
          <p:cNvSpPr>
            <a:spLocks noGrp="1"/>
          </p:cNvSpPr>
          <p:nvPr>
            <p:ph type="ftr" sz="quarter" idx="27"/>
          </p:nvPr>
        </p:nvSpPr>
        <p:spPr/>
        <p:txBody>
          <a:bodyPr/>
          <a:lstStyle/>
          <a:p>
            <a:endParaRPr kumimoji="0" lang="fr-F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erre tombale">
    <p:spTree>
      <p:nvGrpSpPr>
        <p:cNvPr id="1" name=""/>
        <p:cNvGrpSpPr/>
        <p:nvPr/>
      </p:nvGrpSpPr>
      <p:grpSpPr>
        <a:xfrm>
          <a:off x="0" y="0"/>
          <a:ext cx="0" cy="0"/>
          <a:chOff x="0" y="0"/>
          <a:chExt cx="0" cy="0"/>
        </a:xfrm>
      </p:grpSpPr>
      <p:sp>
        <p:nvSpPr>
          <p:cNvPr id="23" name="Rectangle 2"/>
          <p:cNvSpPr>
            <a:spLocks noGrp="1"/>
          </p:cNvSpPr>
          <p:nvPr>
            <p:ph type="title"/>
          </p:nvPr>
        </p:nvSpPr>
        <p:spPr/>
        <p:txBody>
          <a:bodyPr/>
          <a:lstStyle/>
          <a:p>
            <a:pPr eaLnBrk="1" latinLnBrk="0" hangingPunct="1"/>
            <a:r>
              <a:rPr kumimoji="0" lang="fr-FR"/>
              <a:t>Cliquez et modifiez le titre</a:t>
            </a:r>
            <a:endParaRPr kumimoji="0"/>
          </a:p>
        </p:txBody>
      </p:sp>
      <p:sp>
        <p:nvSpPr>
          <p:cNvPr id="9" name="Rectangle 6"/>
          <p:cNvSpPr/>
          <p:nvPr/>
        </p:nvSpPr>
        <p:spPr>
          <a:xfrm>
            <a:off x="1371600" y="14478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p>
            <a:pPr algn="ctr"/>
            <a:endParaRPr kumimoji="0" lang="fr-FR"/>
          </a:p>
        </p:txBody>
      </p:sp>
      <p:sp>
        <p:nvSpPr>
          <p:cNvPr id="8" name="Rectangle 6"/>
          <p:cNvSpPr/>
          <p:nvPr/>
        </p:nvSpPr>
        <p:spPr>
          <a:xfrm>
            <a:off x="1371600" y="38862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p>
            <a:pPr algn="ctr"/>
            <a:endParaRPr kumimoji="0" lang="fr-FR"/>
          </a:p>
        </p:txBody>
      </p:sp>
      <p:sp>
        <p:nvSpPr>
          <p:cNvPr id="26" name="Rectangle 6"/>
          <p:cNvSpPr/>
          <p:nvPr/>
        </p:nvSpPr>
        <p:spPr>
          <a:xfrm>
            <a:off x="3505200" y="14478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p>
            <a:pPr algn="ctr"/>
            <a:endParaRPr kumimoji="0" lang="fr-FR"/>
          </a:p>
        </p:txBody>
      </p:sp>
      <p:sp>
        <p:nvSpPr>
          <p:cNvPr id="25" name="Rectangle 6"/>
          <p:cNvSpPr/>
          <p:nvPr/>
        </p:nvSpPr>
        <p:spPr>
          <a:xfrm>
            <a:off x="3505200" y="38862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p>
            <a:pPr algn="ctr"/>
            <a:endParaRPr kumimoji="0" lang="fr-FR"/>
          </a:p>
        </p:txBody>
      </p:sp>
      <p:sp>
        <p:nvSpPr>
          <p:cNvPr id="31" name="Rectangle 6"/>
          <p:cNvSpPr/>
          <p:nvPr/>
        </p:nvSpPr>
        <p:spPr>
          <a:xfrm>
            <a:off x="5638800" y="14478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p>
            <a:pPr algn="ctr"/>
            <a:endParaRPr kumimoji="0" lang="fr-FR"/>
          </a:p>
        </p:txBody>
      </p:sp>
      <p:sp>
        <p:nvSpPr>
          <p:cNvPr id="3" name="Rectangle 6"/>
          <p:cNvSpPr/>
          <p:nvPr/>
        </p:nvSpPr>
        <p:spPr>
          <a:xfrm>
            <a:off x="5638800" y="38862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p>
            <a:pPr algn="ctr"/>
            <a:endParaRPr kumimoji="0" lang="fr-FR"/>
          </a:p>
        </p:txBody>
      </p:sp>
      <p:sp>
        <p:nvSpPr>
          <p:cNvPr id="24" name="Rectangle 10"/>
          <p:cNvSpPr>
            <a:spLocks noGrp="1"/>
          </p:cNvSpPr>
          <p:nvPr>
            <p:ph type="pic" sz="quarter" idx="13" hasCustomPrompt="1"/>
          </p:nvPr>
        </p:nvSpPr>
        <p:spPr>
          <a:xfrm>
            <a:off x="1524000" y="1600200"/>
            <a:ext cx="1371600" cy="685800"/>
          </a:xfrm>
        </p:spPr>
        <p:txBody>
          <a:bodyPr/>
          <a:lstStyle/>
          <a:p>
            <a:r>
              <a:rPr kumimoji="0" lang="fr-FR"/>
              <a:t>Logo</a:t>
            </a:r>
            <a:r>
              <a:rPr kumimoji="0" lang="fr-FR" baseline="0"/>
              <a:t> de la société</a:t>
            </a:r>
            <a:endParaRPr kumimoji="0" lang="fr-FR"/>
          </a:p>
        </p:txBody>
      </p:sp>
      <p:sp>
        <p:nvSpPr>
          <p:cNvPr id="19" name="Rectangle 10"/>
          <p:cNvSpPr>
            <a:spLocks noGrp="1"/>
          </p:cNvSpPr>
          <p:nvPr>
            <p:ph type="pic" sz="quarter" idx="29" hasCustomPrompt="1"/>
          </p:nvPr>
        </p:nvSpPr>
        <p:spPr>
          <a:xfrm>
            <a:off x="1524000" y="4038600"/>
            <a:ext cx="1371600" cy="685800"/>
          </a:xfrm>
        </p:spPr>
        <p:txBody>
          <a:bodyPr/>
          <a:lstStyle/>
          <a:p>
            <a:r>
              <a:rPr kumimoji="0" lang="fr-FR"/>
              <a:t>Logo</a:t>
            </a:r>
            <a:r>
              <a:rPr kumimoji="0" lang="fr-FR" baseline="0"/>
              <a:t> de la société</a:t>
            </a:r>
            <a:endParaRPr kumimoji="0" lang="fr-FR"/>
          </a:p>
        </p:txBody>
      </p:sp>
      <p:sp>
        <p:nvSpPr>
          <p:cNvPr id="27" name="Rectangle 10"/>
          <p:cNvSpPr>
            <a:spLocks noGrp="1"/>
          </p:cNvSpPr>
          <p:nvPr>
            <p:ph type="pic" sz="quarter" idx="17" hasCustomPrompt="1"/>
          </p:nvPr>
        </p:nvSpPr>
        <p:spPr>
          <a:xfrm>
            <a:off x="3657600" y="1600200"/>
            <a:ext cx="1371600" cy="685800"/>
          </a:xfrm>
        </p:spPr>
        <p:txBody>
          <a:bodyPr/>
          <a:lstStyle/>
          <a:p>
            <a:r>
              <a:rPr kumimoji="0" lang="fr-FR"/>
              <a:t>Logo</a:t>
            </a:r>
            <a:r>
              <a:rPr kumimoji="0" lang="fr-FR" baseline="0"/>
              <a:t> de la société</a:t>
            </a:r>
            <a:endParaRPr kumimoji="0" lang="fr-FR"/>
          </a:p>
        </p:txBody>
      </p:sp>
      <p:sp>
        <p:nvSpPr>
          <p:cNvPr id="11" name="Rectangle 10"/>
          <p:cNvSpPr>
            <a:spLocks noGrp="1"/>
          </p:cNvSpPr>
          <p:nvPr>
            <p:ph type="pic" sz="quarter" idx="30" hasCustomPrompt="1"/>
          </p:nvPr>
        </p:nvSpPr>
        <p:spPr>
          <a:xfrm>
            <a:off x="3657600" y="4038600"/>
            <a:ext cx="1371600" cy="685800"/>
          </a:xfrm>
        </p:spPr>
        <p:txBody>
          <a:bodyPr/>
          <a:lstStyle/>
          <a:p>
            <a:r>
              <a:rPr kumimoji="0" lang="fr-FR"/>
              <a:t>Logo</a:t>
            </a:r>
            <a:r>
              <a:rPr kumimoji="0" lang="fr-FR" baseline="0"/>
              <a:t> de la société</a:t>
            </a:r>
            <a:endParaRPr kumimoji="0" lang="fr-FR"/>
          </a:p>
        </p:txBody>
      </p:sp>
      <p:sp>
        <p:nvSpPr>
          <p:cNvPr id="4" name="Rectangle 10"/>
          <p:cNvSpPr>
            <a:spLocks noGrp="1"/>
          </p:cNvSpPr>
          <p:nvPr>
            <p:ph type="pic" sz="quarter" idx="21" hasCustomPrompt="1"/>
          </p:nvPr>
        </p:nvSpPr>
        <p:spPr>
          <a:xfrm>
            <a:off x="5791200" y="1600200"/>
            <a:ext cx="1371600" cy="685800"/>
          </a:xfrm>
        </p:spPr>
        <p:txBody>
          <a:bodyPr/>
          <a:lstStyle/>
          <a:p>
            <a:r>
              <a:rPr kumimoji="0" lang="fr-FR"/>
              <a:t>Logo</a:t>
            </a:r>
            <a:r>
              <a:rPr kumimoji="0" lang="fr-FR" baseline="0"/>
              <a:t> de la société</a:t>
            </a:r>
            <a:endParaRPr kumimoji="0" lang="fr-FR"/>
          </a:p>
        </p:txBody>
      </p:sp>
      <p:sp>
        <p:nvSpPr>
          <p:cNvPr id="15" name="Rectangle 10"/>
          <p:cNvSpPr>
            <a:spLocks noGrp="1"/>
          </p:cNvSpPr>
          <p:nvPr>
            <p:ph type="pic" sz="quarter" idx="31" hasCustomPrompt="1"/>
          </p:nvPr>
        </p:nvSpPr>
        <p:spPr>
          <a:xfrm>
            <a:off x="5791200" y="4038600"/>
            <a:ext cx="1371600" cy="685800"/>
          </a:xfrm>
        </p:spPr>
        <p:txBody>
          <a:bodyPr/>
          <a:lstStyle/>
          <a:p>
            <a:r>
              <a:rPr kumimoji="0" lang="fr-FR"/>
              <a:t>Logo</a:t>
            </a:r>
            <a:r>
              <a:rPr kumimoji="0" lang="fr-FR" baseline="0"/>
              <a:t> de la société</a:t>
            </a:r>
            <a:endParaRPr kumimoji="0" lang="fr-FR"/>
          </a:p>
        </p:txBody>
      </p:sp>
      <p:sp>
        <p:nvSpPr>
          <p:cNvPr id="7" name="Rectangle 12"/>
          <p:cNvSpPr>
            <a:spLocks noGrp="1"/>
          </p:cNvSpPr>
          <p:nvPr>
            <p:ph type="body" sz="quarter" idx="14" hasCustomPrompt="1"/>
          </p:nvPr>
        </p:nvSpPr>
        <p:spPr>
          <a:xfrm>
            <a:off x="1524000" y="2895600"/>
            <a:ext cx="1371600" cy="304800"/>
          </a:xfrm>
        </p:spPr>
        <p:txBody>
          <a:bodyPr anchor="ctr"/>
          <a:lstStyle>
            <a:lvl1pPr algn="ctr" eaLnBrk="1" latinLnBrk="0" hangingPunct="1">
              <a:defRPr kumimoji="0" lang="fr-FR" b="1"/>
            </a:lvl1pPr>
            <a:extLst/>
          </a:lstStyle>
          <a:p>
            <a:pPr lvl="0"/>
            <a:r>
              <a:rPr kumimoji="0" lang="fr-FR"/>
              <a:t>Montant</a:t>
            </a:r>
          </a:p>
        </p:txBody>
      </p:sp>
      <p:sp>
        <p:nvSpPr>
          <p:cNvPr id="28" name="Rectangle 12"/>
          <p:cNvSpPr>
            <a:spLocks noGrp="1"/>
          </p:cNvSpPr>
          <p:nvPr>
            <p:ph type="body" sz="quarter" idx="33" hasCustomPrompt="1"/>
          </p:nvPr>
        </p:nvSpPr>
        <p:spPr>
          <a:xfrm>
            <a:off x="1524000" y="5334000"/>
            <a:ext cx="1371600" cy="304800"/>
          </a:xfrm>
        </p:spPr>
        <p:txBody>
          <a:bodyPr anchor="ctr"/>
          <a:lstStyle>
            <a:lvl1pPr algn="ctr" eaLnBrk="1" latinLnBrk="0" hangingPunct="1">
              <a:defRPr kumimoji="0" lang="fr-FR" b="1"/>
            </a:lvl1pPr>
            <a:extLst/>
          </a:lstStyle>
          <a:p>
            <a:pPr lvl="0"/>
            <a:r>
              <a:rPr kumimoji="0" lang="fr-FR"/>
              <a:t>Montant</a:t>
            </a:r>
          </a:p>
        </p:txBody>
      </p:sp>
      <p:sp>
        <p:nvSpPr>
          <p:cNvPr id="30" name="Rectangle 12"/>
          <p:cNvSpPr>
            <a:spLocks noGrp="1"/>
          </p:cNvSpPr>
          <p:nvPr>
            <p:ph type="body" sz="quarter" idx="18" hasCustomPrompt="1"/>
          </p:nvPr>
        </p:nvSpPr>
        <p:spPr>
          <a:xfrm>
            <a:off x="3657600" y="2895600"/>
            <a:ext cx="1371600" cy="304800"/>
          </a:xfrm>
        </p:spPr>
        <p:txBody>
          <a:bodyPr anchor="ctr"/>
          <a:lstStyle>
            <a:lvl1pPr algn="ctr" eaLnBrk="1" latinLnBrk="0" hangingPunct="1">
              <a:defRPr kumimoji="0" lang="fr-FR" b="1"/>
            </a:lvl1pPr>
            <a:extLst/>
          </a:lstStyle>
          <a:p>
            <a:pPr lvl="0"/>
            <a:r>
              <a:rPr kumimoji="0" lang="fr-FR"/>
              <a:t>Montant</a:t>
            </a:r>
          </a:p>
        </p:txBody>
      </p:sp>
      <p:sp>
        <p:nvSpPr>
          <p:cNvPr id="13" name="Rectangle 12"/>
          <p:cNvSpPr>
            <a:spLocks noGrp="1"/>
          </p:cNvSpPr>
          <p:nvPr>
            <p:ph type="body" sz="quarter" idx="34" hasCustomPrompt="1"/>
          </p:nvPr>
        </p:nvSpPr>
        <p:spPr>
          <a:xfrm>
            <a:off x="3657600" y="5334000"/>
            <a:ext cx="1371600" cy="304800"/>
          </a:xfrm>
        </p:spPr>
        <p:txBody>
          <a:bodyPr anchor="ctr"/>
          <a:lstStyle>
            <a:lvl1pPr algn="ctr" eaLnBrk="1" latinLnBrk="0" hangingPunct="1">
              <a:defRPr kumimoji="0" lang="fr-FR" b="1"/>
            </a:lvl1pPr>
            <a:extLst/>
          </a:lstStyle>
          <a:p>
            <a:pPr lvl="0"/>
            <a:r>
              <a:rPr kumimoji="0" lang="fr-FR"/>
              <a:t>Montant</a:t>
            </a:r>
          </a:p>
        </p:txBody>
      </p:sp>
      <p:sp>
        <p:nvSpPr>
          <p:cNvPr id="14" name="Rectangle 12"/>
          <p:cNvSpPr>
            <a:spLocks noGrp="1"/>
          </p:cNvSpPr>
          <p:nvPr>
            <p:ph type="body" sz="quarter" idx="22" hasCustomPrompt="1"/>
          </p:nvPr>
        </p:nvSpPr>
        <p:spPr>
          <a:xfrm>
            <a:off x="5791200" y="2895600"/>
            <a:ext cx="1371600" cy="304800"/>
          </a:xfrm>
        </p:spPr>
        <p:txBody>
          <a:bodyPr anchor="ctr"/>
          <a:lstStyle>
            <a:lvl1pPr algn="ctr" eaLnBrk="1" latinLnBrk="0" hangingPunct="1">
              <a:defRPr kumimoji="0" lang="fr-FR" b="1"/>
            </a:lvl1pPr>
            <a:extLst/>
          </a:lstStyle>
          <a:p>
            <a:pPr lvl="0"/>
            <a:r>
              <a:rPr kumimoji="0" lang="fr-FR"/>
              <a:t>Montant</a:t>
            </a:r>
          </a:p>
        </p:txBody>
      </p:sp>
      <p:sp>
        <p:nvSpPr>
          <p:cNvPr id="2" name="Rectangle 12"/>
          <p:cNvSpPr>
            <a:spLocks noGrp="1"/>
          </p:cNvSpPr>
          <p:nvPr>
            <p:ph type="body" sz="quarter" idx="35" hasCustomPrompt="1"/>
          </p:nvPr>
        </p:nvSpPr>
        <p:spPr>
          <a:xfrm>
            <a:off x="5791200" y="5334000"/>
            <a:ext cx="1371600" cy="304800"/>
          </a:xfrm>
        </p:spPr>
        <p:txBody>
          <a:bodyPr anchor="ctr"/>
          <a:lstStyle>
            <a:lvl1pPr algn="ctr" eaLnBrk="1" latinLnBrk="0" hangingPunct="1">
              <a:defRPr kumimoji="0" lang="fr-FR" b="1"/>
            </a:lvl1pPr>
            <a:extLst/>
          </a:lstStyle>
          <a:p>
            <a:pPr lvl="0"/>
            <a:r>
              <a:rPr kumimoji="0" lang="fr-FR"/>
              <a:t>Montant</a:t>
            </a:r>
          </a:p>
        </p:txBody>
      </p:sp>
      <p:sp>
        <p:nvSpPr>
          <p:cNvPr id="44" name="Rectangle 11"/>
          <p:cNvSpPr>
            <a:spLocks noGrp="1"/>
          </p:cNvSpPr>
          <p:nvPr>
            <p:ph type="body" sz="quarter" idx="15" hasCustomPrompt="1"/>
          </p:nvPr>
        </p:nvSpPr>
        <p:spPr>
          <a:xfrm>
            <a:off x="1524000" y="3200400"/>
            <a:ext cx="1371600" cy="152400"/>
          </a:xfrm>
        </p:spPr>
        <p:txBody>
          <a:bodyPr anchor="ctr">
            <a:noAutofit/>
          </a:bodyPr>
          <a:lstStyle>
            <a:lvl1pPr algn="ctr" eaLnBrk="1" latinLnBrk="0" hangingPunct="1">
              <a:defRPr kumimoji="0" lang="fr-FR" sz="800" i="1"/>
            </a:lvl1pPr>
            <a:extLst/>
          </a:lstStyle>
          <a:p>
            <a:pPr lvl="0"/>
            <a:r>
              <a:rPr kumimoji="0" lang="fr-FR"/>
              <a:t>Date</a:t>
            </a:r>
          </a:p>
        </p:txBody>
      </p:sp>
      <p:sp>
        <p:nvSpPr>
          <p:cNvPr id="35" name="Rectangle 11"/>
          <p:cNvSpPr>
            <a:spLocks noGrp="1"/>
          </p:cNvSpPr>
          <p:nvPr>
            <p:ph type="body" sz="quarter" idx="37" hasCustomPrompt="1"/>
          </p:nvPr>
        </p:nvSpPr>
        <p:spPr>
          <a:xfrm>
            <a:off x="1524000" y="5638800"/>
            <a:ext cx="1371600" cy="152400"/>
          </a:xfrm>
        </p:spPr>
        <p:txBody>
          <a:bodyPr anchor="ctr">
            <a:noAutofit/>
          </a:bodyPr>
          <a:lstStyle>
            <a:lvl1pPr algn="ctr" eaLnBrk="1" latinLnBrk="0" hangingPunct="1">
              <a:defRPr kumimoji="0" lang="fr-FR" sz="800" i="1"/>
            </a:lvl1pPr>
            <a:extLst/>
          </a:lstStyle>
          <a:p>
            <a:pPr lvl="0"/>
            <a:r>
              <a:rPr kumimoji="0" lang="fr-FR"/>
              <a:t>Date</a:t>
            </a:r>
          </a:p>
        </p:txBody>
      </p:sp>
      <p:sp>
        <p:nvSpPr>
          <p:cNvPr id="34" name="Rectangle 11"/>
          <p:cNvSpPr>
            <a:spLocks noGrp="1"/>
          </p:cNvSpPr>
          <p:nvPr>
            <p:ph type="body" sz="quarter" idx="19" hasCustomPrompt="1"/>
          </p:nvPr>
        </p:nvSpPr>
        <p:spPr>
          <a:xfrm>
            <a:off x="3657600" y="3200400"/>
            <a:ext cx="1371600" cy="152400"/>
          </a:xfrm>
        </p:spPr>
        <p:txBody>
          <a:bodyPr anchor="ctr">
            <a:noAutofit/>
          </a:bodyPr>
          <a:lstStyle>
            <a:lvl1pPr algn="ctr" eaLnBrk="1" latinLnBrk="0" hangingPunct="1">
              <a:defRPr kumimoji="0" lang="fr-FR" sz="800" i="1"/>
            </a:lvl1pPr>
            <a:extLst/>
          </a:lstStyle>
          <a:p>
            <a:pPr lvl="0"/>
            <a:r>
              <a:rPr kumimoji="0" lang="fr-FR"/>
              <a:t>Date</a:t>
            </a:r>
          </a:p>
        </p:txBody>
      </p:sp>
      <p:sp>
        <p:nvSpPr>
          <p:cNvPr id="40" name="Rectangle 11"/>
          <p:cNvSpPr>
            <a:spLocks noGrp="1"/>
          </p:cNvSpPr>
          <p:nvPr>
            <p:ph type="body" sz="quarter" idx="38" hasCustomPrompt="1"/>
          </p:nvPr>
        </p:nvSpPr>
        <p:spPr>
          <a:xfrm>
            <a:off x="3657600" y="5638800"/>
            <a:ext cx="1371600" cy="152400"/>
          </a:xfrm>
        </p:spPr>
        <p:txBody>
          <a:bodyPr anchor="ctr">
            <a:noAutofit/>
          </a:bodyPr>
          <a:lstStyle>
            <a:lvl1pPr algn="ctr" eaLnBrk="1" latinLnBrk="0" hangingPunct="1">
              <a:defRPr kumimoji="0" lang="fr-FR" sz="800" i="1"/>
            </a:lvl1pPr>
            <a:extLst/>
          </a:lstStyle>
          <a:p>
            <a:pPr lvl="0"/>
            <a:r>
              <a:rPr kumimoji="0" lang="fr-FR"/>
              <a:t>Date</a:t>
            </a:r>
          </a:p>
        </p:txBody>
      </p:sp>
      <p:sp>
        <p:nvSpPr>
          <p:cNvPr id="38" name="Rectangle 11"/>
          <p:cNvSpPr>
            <a:spLocks noGrp="1"/>
          </p:cNvSpPr>
          <p:nvPr>
            <p:ph type="body" sz="quarter" idx="23" hasCustomPrompt="1"/>
          </p:nvPr>
        </p:nvSpPr>
        <p:spPr>
          <a:xfrm>
            <a:off x="5791200" y="3200400"/>
            <a:ext cx="1371600" cy="152400"/>
          </a:xfrm>
        </p:spPr>
        <p:txBody>
          <a:bodyPr anchor="ctr">
            <a:noAutofit/>
          </a:bodyPr>
          <a:lstStyle>
            <a:lvl1pPr algn="ctr" eaLnBrk="1" latinLnBrk="0" hangingPunct="1">
              <a:defRPr kumimoji="0" lang="fr-FR" sz="800" i="1"/>
            </a:lvl1pPr>
            <a:extLst/>
          </a:lstStyle>
          <a:p>
            <a:pPr lvl="0"/>
            <a:r>
              <a:rPr kumimoji="0" lang="fr-FR"/>
              <a:t>Date</a:t>
            </a:r>
          </a:p>
        </p:txBody>
      </p:sp>
      <p:sp>
        <p:nvSpPr>
          <p:cNvPr id="33" name="Rectangle 11"/>
          <p:cNvSpPr>
            <a:spLocks noGrp="1"/>
          </p:cNvSpPr>
          <p:nvPr>
            <p:ph type="body" sz="quarter" idx="39" hasCustomPrompt="1"/>
          </p:nvPr>
        </p:nvSpPr>
        <p:spPr>
          <a:xfrm>
            <a:off x="5791200" y="5638800"/>
            <a:ext cx="1371600" cy="152400"/>
          </a:xfrm>
        </p:spPr>
        <p:txBody>
          <a:bodyPr anchor="ctr">
            <a:noAutofit/>
          </a:bodyPr>
          <a:lstStyle>
            <a:lvl1pPr algn="ctr" eaLnBrk="1" latinLnBrk="0" hangingPunct="1">
              <a:defRPr kumimoji="0" lang="fr-FR" sz="800" i="1"/>
            </a:lvl1pPr>
            <a:extLst/>
          </a:lstStyle>
          <a:p>
            <a:pPr lvl="0"/>
            <a:r>
              <a:rPr kumimoji="0" lang="fr-FR"/>
              <a:t>Date</a:t>
            </a:r>
          </a:p>
        </p:txBody>
      </p:sp>
      <p:sp>
        <p:nvSpPr>
          <p:cNvPr id="5" name="Rectangle 14"/>
          <p:cNvSpPr>
            <a:spLocks noGrp="1"/>
          </p:cNvSpPr>
          <p:nvPr>
            <p:ph type="body" sz="quarter" idx="16" hasCustomPrompt="1"/>
          </p:nvPr>
        </p:nvSpPr>
        <p:spPr>
          <a:xfrm>
            <a:off x="1524000" y="2286000"/>
            <a:ext cx="1371600" cy="609600"/>
          </a:xfrm>
        </p:spPr>
        <p:txBody>
          <a:bodyPr anchor="ctr"/>
          <a:lstStyle>
            <a:lvl1pPr algn="ctr" eaLnBrk="1" latinLnBrk="0" hangingPunct="1">
              <a:defRPr kumimoji="0" lang="fr-FR" sz="800"/>
            </a:lvl1pPr>
            <a:extLst/>
          </a:lstStyle>
          <a:p>
            <a:pPr lvl="0"/>
            <a:r>
              <a:rPr kumimoji="0" lang="fr-FR"/>
              <a:t>Description</a:t>
            </a:r>
          </a:p>
        </p:txBody>
      </p:sp>
      <p:sp>
        <p:nvSpPr>
          <p:cNvPr id="56" name="Rectangle 14"/>
          <p:cNvSpPr>
            <a:spLocks noGrp="1"/>
          </p:cNvSpPr>
          <p:nvPr>
            <p:ph type="body" sz="quarter" idx="41" hasCustomPrompt="1"/>
          </p:nvPr>
        </p:nvSpPr>
        <p:spPr>
          <a:xfrm>
            <a:off x="1524000" y="4724400"/>
            <a:ext cx="1371600" cy="609600"/>
          </a:xfrm>
        </p:spPr>
        <p:txBody>
          <a:bodyPr anchor="ctr"/>
          <a:lstStyle>
            <a:lvl1pPr algn="ctr" eaLnBrk="1" latinLnBrk="0" hangingPunct="1">
              <a:defRPr kumimoji="0" lang="fr-FR" sz="800"/>
            </a:lvl1pPr>
            <a:extLst/>
          </a:lstStyle>
          <a:p>
            <a:pPr lvl="0"/>
            <a:r>
              <a:rPr kumimoji="0" lang="fr-FR"/>
              <a:t>Description</a:t>
            </a:r>
          </a:p>
        </p:txBody>
      </p:sp>
      <p:sp>
        <p:nvSpPr>
          <p:cNvPr id="62" name="Rectangle 14"/>
          <p:cNvSpPr>
            <a:spLocks noGrp="1"/>
          </p:cNvSpPr>
          <p:nvPr>
            <p:ph type="body" sz="quarter" idx="20" hasCustomPrompt="1"/>
          </p:nvPr>
        </p:nvSpPr>
        <p:spPr>
          <a:xfrm>
            <a:off x="3657600" y="2286000"/>
            <a:ext cx="1371600" cy="609600"/>
          </a:xfrm>
        </p:spPr>
        <p:txBody>
          <a:bodyPr anchor="ctr"/>
          <a:lstStyle>
            <a:lvl1pPr algn="ctr" eaLnBrk="1" latinLnBrk="0" hangingPunct="1">
              <a:defRPr kumimoji="0" lang="fr-FR" sz="800"/>
            </a:lvl1pPr>
            <a:extLst/>
          </a:lstStyle>
          <a:p>
            <a:pPr lvl="0"/>
            <a:r>
              <a:rPr kumimoji="0" lang="fr-FR"/>
              <a:t>Description</a:t>
            </a:r>
          </a:p>
        </p:txBody>
      </p:sp>
      <p:sp>
        <p:nvSpPr>
          <p:cNvPr id="37" name="Rectangle 14"/>
          <p:cNvSpPr>
            <a:spLocks noGrp="1"/>
          </p:cNvSpPr>
          <p:nvPr>
            <p:ph type="body" sz="quarter" idx="42" hasCustomPrompt="1"/>
          </p:nvPr>
        </p:nvSpPr>
        <p:spPr>
          <a:xfrm>
            <a:off x="3657600" y="4724400"/>
            <a:ext cx="1371600" cy="609600"/>
          </a:xfrm>
        </p:spPr>
        <p:txBody>
          <a:bodyPr anchor="ctr"/>
          <a:lstStyle>
            <a:lvl1pPr algn="ctr" eaLnBrk="1" latinLnBrk="0" hangingPunct="1">
              <a:defRPr kumimoji="0" lang="fr-FR" sz="800"/>
            </a:lvl1pPr>
            <a:extLst/>
          </a:lstStyle>
          <a:p>
            <a:pPr lvl="0"/>
            <a:r>
              <a:rPr kumimoji="0" lang="fr-FR"/>
              <a:t>Description</a:t>
            </a:r>
          </a:p>
        </p:txBody>
      </p:sp>
      <p:sp>
        <p:nvSpPr>
          <p:cNvPr id="41" name="Rectangle 14"/>
          <p:cNvSpPr>
            <a:spLocks noGrp="1"/>
          </p:cNvSpPr>
          <p:nvPr>
            <p:ph type="body" sz="quarter" idx="24" hasCustomPrompt="1"/>
          </p:nvPr>
        </p:nvSpPr>
        <p:spPr>
          <a:xfrm>
            <a:off x="5791200" y="2286000"/>
            <a:ext cx="1371600" cy="609600"/>
          </a:xfrm>
        </p:spPr>
        <p:txBody>
          <a:bodyPr anchor="ctr"/>
          <a:lstStyle>
            <a:lvl1pPr algn="ctr" eaLnBrk="1" latinLnBrk="0" hangingPunct="1">
              <a:defRPr kumimoji="0" lang="fr-FR" sz="800"/>
            </a:lvl1pPr>
            <a:extLst/>
          </a:lstStyle>
          <a:p>
            <a:pPr lvl="0"/>
            <a:r>
              <a:rPr kumimoji="0" lang="fr-FR"/>
              <a:t>Description</a:t>
            </a:r>
          </a:p>
        </p:txBody>
      </p:sp>
      <p:sp>
        <p:nvSpPr>
          <p:cNvPr id="52" name="Rectangle 14"/>
          <p:cNvSpPr>
            <a:spLocks noGrp="1"/>
          </p:cNvSpPr>
          <p:nvPr>
            <p:ph type="body" sz="quarter" idx="43" hasCustomPrompt="1"/>
          </p:nvPr>
        </p:nvSpPr>
        <p:spPr>
          <a:xfrm>
            <a:off x="5791200" y="4724400"/>
            <a:ext cx="1371600" cy="609600"/>
          </a:xfrm>
        </p:spPr>
        <p:txBody>
          <a:bodyPr anchor="ctr"/>
          <a:lstStyle>
            <a:lvl1pPr algn="ctr" eaLnBrk="1" latinLnBrk="0" hangingPunct="1">
              <a:defRPr kumimoji="0" lang="fr-FR" sz="800"/>
            </a:lvl1pPr>
            <a:extLst/>
          </a:lstStyle>
          <a:p>
            <a:pPr lvl="0"/>
            <a:r>
              <a:rPr kumimoji="0" lang="fr-FR"/>
              <a:t>Description</a:t>
            </a:r>
          </a:p>
        </p:txBody>
      </p:sp>
      <p:sp>
        <p:nvSpPr>
          <p:cNvPr id="39" name="Rectangle 51"/>
          <p:cNvSpPr>
            <a:spLocks noGrp="1"/>
          </p:cNvSpPr>
          <p:nvPr>
            <p:ph type="body" sz="quarter" idx="46"/>
          </p:nvPr>
        </p:nvSpPr>
        <p:spPr>
          <a:xfrm>
            <a:off x="304800" y="381000"/>
            <a:ext cx="8077200" cy="838200"/>
          </a:xfrm>
        </p:spPr>
        <p:txBody>
          <a:bodyPr/>
          <a:lstStyle>
            <a:lvl1pPr eaLnBrk="1" latinLnBrk="0" hangingPunct="1">
              <a:defRPr kumimoji="0" lang="fr-FR" sz="1200"/>
            </a:lvl1pPr>
            <a:extLst/>
          </a:lstStyle>
          <a:p>
            <a:pPr lvl="0" eaLnBrk="1" latinLnBrk="0" hangingPunct="1"/>
            <a:r>
              <a:rPr kumimoji="0" lang="fr-FR"/>
              <a:t>Cliquez pour modifier les styles du texte du masque</a:t>
            </a:r>
          </a:p>
        </p:txBody>
      </p:sp>
      <p:sp>
        <p:nvSpPr>
          <p:cNvPr id="42" name="Rectangle 42"/>
          <p:cNvSpPr>
            <a:spLocks noGrp="1"/>
          </p:cNvSpPr>
          <p:nvPr>
            <p:ph type="dt" sz="half" idx="47"/>
          </p:nvPr>
        </p:nvSpPr>
        <p:spPr/>
        <p:txBody>
          <a:bodyPr/>
          <a:lstStyle/>
          <a:p>
            <a:pPr algn="r"/>
            <a:fld id="{E8BD303E-7304-41BE-B693-A76D7275A3B0}" type="datetime1">
              <a:rPr kumimoji="0" lang="fr-FR"/>
              <a:pPr algn="r"/>
              <a:t>25/09/2026</a:t>
            </a:fld>
            <a:endParaRPr kumimoji="0" lang="fr-FR"/>
          </a:p>
        </p:txBody>
      </p:sp>
      <p:sp>
        <p:nvSpPr>
          <p:cNvPr id="43" name="Rectangle 43"/>
          <p:cNvSpPr>
            <a:spLocks noGrp="1"/>
          </p:cNvSpPr>
          <p:nvPr>
            <p:ph type="sldNum" sz="quarter" idx="48"/>
          </p:nvPr>
        </p:nvSpPr>
        <p:spPr/>
        <p:txBody>
          <a:bodyPr/>
          <a:lstStyle/>
          <a:p>
            <a:pPr algn="r"/>
            <a:fld id="{256D3EEF-DE4E-429D-8EC4-DDC531AFF587}" type="slidenum">
              <a:rPr kumimoji="0" lang="fr-FR" sz="1000"/>
              <a:pPr algn="r"/>
              <a:t>‹N°›</a:t>
            </a:fld>
            <a:endParaRPr kumimoji="0" lang="fr-FR"/>
          </a:p>
        </p:txBody>
      </p:sp>
      <p:sp>
        <p:nvSpPr>
          <p:cNvPr id="45" name="Rectangle 45"/>
          <p:cNvSpPr>
            <a:spLocks noGrp="1"/>
          </p:cNvSpPr>
          <p:nvPr>
            <p:ph type="ftr" sz="quarter" idx="49"/>
          </p:nvPr>
        </p:nvSpPr>
        <p:spPr/>
        <p:txBody>
          <a:bodyPr/>
          <a:lstStyle/>
          <a:p>
            <a:endParaRPr kumimoji="0"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10"/>
          <p:cNvSpPr/>
          <p:nvPr/>
        </p:nvSpPr>
        <p:spPr>
          <a:xfrm>
            <a:off x="8610600" y="0"/>
            <a:ext cx="533400" cy="6858000"/>
          </a:xfrm>
          <a:prstGeom prst="rect">
            <a:avLst/>
          </a:prstGeom>
          <a:solidFill>
            <a:schemeClr val="accent4"/>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endParaRPr kumimoji="0" lang="fr-FR" dirty="0"/>
          </a:p>
        </p:txBody>
      </p:sp>
      <p:sp>
        <p:nvSpPr>
          <p:cNvPr id="2" name="Rectangle 2"/>
          <p:cNvSpPr>
            <a:spLocks noGrp="1"/>
          </p:cNvSpPr>
          <p:nvPr>
            <p:ph type="title"/>
          </p:nvPr>
        </p:nvSpPr>
        <p:spPr>
          <a:xfrm>
            <a:off x="8610600" y="381000"/>
            <a:ext cx="533400" cy="5867400"/>
          </a:xfrm>
          <a:prstGeom prst="rect">
            <a:avLst/>
          </a:prstGeom>
        </p:spPr>
        <p:txBody>
          <a:bodyPr vert="vert" anchor="ctr">
            <a:normAutofit/>
          </a:bodyPr>
          <a:lstStyle/>
          <a:p>
            <a:pPr eaLnBrk="1" latinLnBrk="0" hangingPunct="1"/>
            <a:r>
              <a:rPr kumimoji="0" lang="fr-FR"/>
              <a:t>Cliquez et modifiez le titre</a:t>
            </a:r>
            <a:endParaRPr kumimoji="0" lang="en-US"/>
          </a:p>
        </p:txBody>
      </p:sp>
      <p:sp>
        <p:nvSpPr>
          <p:cNvPr id="3" name="Rectangle 3"/>
          <p:cNvSpPr>
            <a:spLocks noGrp="1"/>
          </p:cNvSpPr>
          <p:nvPr>
            <p:ph type="body" idx="1"/>
          </p:nvPr>
        </p:nvSpPr>
        <p:spPr>
          <a:xfrm>
            <a:off x="304800" y="381000"/>
            <a:ext cx="8077200" cy="5867400"/>
          </a:xfrm>
          <a:prstGeom prst="rect">
            <a:avLst/>
          </a:prstGeom>
        </p:spPr>
        <p:txBody>
          <a:bodyPr vert="horz">
            <a:normAutofit/>
          </a:bodyPr>
          <a:lstStyle/>
          <a:p>
            <a:pPr lvl="0" eaLnBrk="1" latinLnBrk="0" hangingPunct="1"/>
            <a:r>
              <a:rPr kumimoji="0" lang="fr-FR" dirty="0"/>
              <a:t>Cliquez pour modifier les styles du texte du masque</a:t>
            </a:r>
          </a:p>
          <a:p>
            <a:pPr lvl="1" eaLnBrk="1" latinLnBrk="0" hangingPunct="1"/>
            <a:r>
              <a:rPr kumimoji="0" lang="fr-FR" dirty="0"/>
              <a:t>Deuxième niveau</a:t>
            </a:r>
          </a:p>
          <a:p>
            <a:pPr lvl="2" eaLnBrk="1" latinLnBrk="0" hangingPunct="1"/>
            <a:r>
              <a:rPr kumimoji="0" lang="fr-FR" dirty="0"/>
              <a:t>Troisième niveau</a:t>
            </a:r>
          </a:p>
          <a:p>
            <a:pPr lvl="3" eaLnBrk="1" latinLnBrk="0" hangingPunct="1"/>
            <a:r>
              <a:rPr kumimoji="0" lang="fr-FR" dirty="0"/>
              <a:t>Quatrième niveau</a:t>
            </a:r>
          </a:p>
          <a:p>
            <a:pPr lvl="4" eaLnBrk="1" latinLnBrk="0" hangingPunct="1"/>
            <a:r>
              <a:rPr kumimoji="0" lang="fr-FR" dirty="0"/>
              <a:t>Cinquième niveau</a:t>
            </a:r>
            <a:endParaRPr kumimoji="0" lang="en-US" dirty="0"/>
          </a:p>
        </p:txBody>
      </p:sp>
      <p:sp>
        <p:nvSpPr>
          <p:cNvPr id="4" name="Rectangle 4"/>
          <p:cNvSpPr>
            <a:spLocks noGrp="1"/>
          </p:cNvSpPr>
          <p:nvPr>
            <p:ph type="dt" sz="half" idx="2"/>
          </p:nvPr>
        </p:nvSpPr>
        <p:spPr>
          <a:xfrm>
            <a:off x="7010400" y="76200"/>
            <a:ext cx="1371600" cy="228600"/>
          </a:xfrm>
          <a:prstGeom prst="rect">
            <a:avLst/>
          </a:prstGeom>
        </p:spPr>
        <p:txBody>
          <a:bodyPr vert="horz"/>
          <a:lstStyle>
            <a:lvl1pPr algn="ctr" eaLnBrk="1" latinLnBrk="0" hangingPunct="1">
              <a:defRPr kumimoji="0" lang="fr-FR" sz="1000">
                <a:solidFill>
                  <a:schemeClr val="tx1">
                    <a:tint val="65000"/>
                  </a:schemeClr>
                </a:solidFill>
              </a:defRPr>
            </a:lvl1pPr>
            <a:extLst/>
          </a:lstStyle>
          <a:p>
            <a:pPr algn="r"/>
            <a:fld id="{CCD717AA-EA39-47F3-8A0A-15B3575EDB53}" type="datetime1">
              <a:rPr kumimoji="0" lang="fr-FR"/>
              <a:pPr algn="r"/>
              <a:t>25/09/2026</a:t>
            </a:fld>
            <a:endParaRPr kumimoji="0" lang="fr-FR" sz="1000">
              <a:solidFill>
                <a:schemeClr val="tx1">
                  <a:tint val="65000"/>
                </a:schemeClr>
              </a:solidFill>
            </a:endParaRPr>
          </a:p>
        </p:txBody>
      </p:sp>
      <p:sp>
        <p:nvSpPr>
          <p:cNvPr id="6" name="Rectangle 6"/>
          <p:cNvSpPr>
            <a:spLocks noGrp="1"/>
          </p:cNvSpPr>
          <p:nvPr>
            <p:ph type="sldNum" sz="quarter" idx="4"/>
          </p:nvPr>
        </p:nvSpPr>
        <p:spPr>
          <a:xfrm>
            <a:off x="5791200" y="6473952"/>
            <a:ext cx="1371600" cy="304800"/>
          </a:xfrm>
          <a:prstGeom prst="rect">
            <a:avLst/>
          </a:prstGeom>
        </p:spPr>
        <p:txBody>
          <a:bodyPr vert="horz" anchor="ctr"/>
          <a:lstStyle>
            <a:lvl1pPr algn="r" eaLnBrk="1" latinLnBrk="0" hangingPunct="1">
              <a:defRPr kumimoji="0" lang="fr-FR" sz="1000"/>
            </a:lvl1pPr>
            <a:extLst/>
          </a:lstStyle>
          <a:p>
            <a:pPr algn="r"/>
            <a:fld id="{256D3EEF-DE4E-429D-8EC4-DDC531AFF587}" type="slidenum">
              <a:rPr kumimoji="0" lang="fr-FR" sz="1000"/>
              <a:pPr algn="r"/>
              <a:t>‹N°›</a:t>
            </a:fld>
            <a:endParaRPr kumimoji="0" lang="fr-FR" sz="1000"/>
          </a:p>
        </p:txBody>
      </p:sp>
      <p:sp>
        <p:nvSpPr>
          <p:cNvPr id="11" name="Rectangle 10"/>
          <p:cNvSpPr/>
          <p:nvPr/>
        </p:nvSpPr>
        <p:spPr>
          <a:xfrm>
            <a:off x="0" y="0"/>
            <a:ext cx="76200" cy="6858000"/>
          </a:xfrm>
          <a:prstGeom prst="rect">
            <a:avLst/>
          </a:prstGeom>
          <a:solidFill>
            <a:schemeClr val="accent4"/>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endParaRPr kumimoji="0" lang="fr-FR"/>
          </a:p>
        </p:txBody>
      </p:sp>
      <p:sp>
        <p:nvSpPr>
          <p:cNvPr id="12" name="Rectangle 12"/>
          <p:cNvSpPr>
            <a:spLocks noGrp="1"/>
          </p:cNvSpPr>
          <p:nvPr>
            <p:ph type="ftr" sz="quarter" idx="3"/>
          </p:nvPr>
        </p:nvSpPr>
        <p:spPr>
          <a:xfrm>
            <a:off x="1600200" y="6477000"/>
            <a:ext cx="4038600" cy="304800"/>
          </a:xfrm>
          <a:prstGeom prst="rect">
            <a:avLst/>
          </a:prstGeom>
        </p:spPr>
        <p:txBody>
          <a:bodyPr vert="horz" anchor="ctr"/>
          <a:lstStyle>
            <a:lvl1pPr algn="ctr" eaLnBrk="1" latinLnBrk="0" hangingPunct="1">
              <a:defRPr kumimoji="0" lang="fr-FR" sz="1000">
                <a:solidFill>
                  <a:sysClr val="windowText" lastClr="000000"/>
                </a:solidFill>
              </a:defRPr>
            </a:lvl1pPr>
            <a:extLst/>
          </a:lstStyle>
          <a:p>
            <a:endParaRPr kumimoji="0" lang="fr-FR" sz="1000" dirty="0">
              <a:solidFill>
                <a:sysClr val="windowText" lastClr="000000"/>
              </a:solidFill>
            </a:endParaRPr>
          </a:p>
        </p:txBody>
      </p:sp>
      <p:pic>
        <p:nvPicPr>
          <p:cNvPr id="5" name="Image 4"/>
          <p:cNvPicPr>
            <a:picLocks noChangeAspect="1"/>
          </p:cNvPicPr>
          <p:nvPr userDrawn="1"/>
        </p:nvPicPr>
        <p:blipFill>
          <a:blip r:embed="rId19"/>
          <a:stretch>
            <a:fillRect/>
          </a:stretch>
        </p:blipFill>
        <p:spPr>
          <a:xfrm>
            <a:off x="7239000" y="6400800"/>
            <a:ext cx="1066800" cy="35958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51" r:id="rId4"/>
    <p:sldLayoutId id="2147483652" r:id="rId5"/>
    <p:sldLayoutId id="2147483653" r:id="rId6"/>
    <p:sldLayoutId id="2147483654" r:id="rId7"/>
    <p:sldLayoutId id="2147483655" r:id="rId8"/>
    <p:sldLayoutId id="2147483656" r:id="rId9"/>
    <p:sldLayoutId id="2147483657" r:id="rId10"/>
    <p:sldLayoutId id="2147483663" r:id="rId11"/>
    <p:sldLayoutId id="2147483658" r:id="rId12"/>
    <p:sldLayoutId id="2147483659" r:id="rId13"/>
    <p:sldLayoutId id="2147483660" r:id="rId14"/>
    <p:sldLayoutId id="2147483661" r:id="rId15"/>
    <p:sldLayoutId id="2147483662" r:id="rId16"/>
    <p:sldLayoutId id="2147483664" r:id="rId17"/>
  </p:sldLayoutIdLst>
  <p:hf sldNum="0" hdr="0" ftr="0" dt="0"/>
  <p:txStyles>
    <p:titleStyle>
      <a:lvl1pPr algn="l" rtl="0" eaLnBrk="1" latinLnBrk="0" hangingPunct="1">
        <a:spcBef>
          <a:spcPct val="0"/>
        </a:spcBef>
        <a:buNone/>
        <a:defRPr kumimoji="0" lang="fr-FR" sz="2400" cap="small" spc="0" baseline="0">
          <a:solidFill>
            <a:schemeClr val="bg1"/>
          </a:solidFill>
          <a:latin typeface="+mj-lt"/>
          <a:ea typeface="+mj-ea"/>
          <a:cs typeface="+mj-cs"/>
        </a:defRPr>
      </a:lvl1pPr>
      <a:extLst/>
    </p:titleStyle>
    <p:bodyStyle>
      <a:lvl1pPr marL="0" marR="0" indent="0" algn="l" rtl="0" eaLnBrk="1" latinLnBrk="0" hangingPunct="1">
        <a:spcBef>
          <a:spcPct val="20000"/>
        </a:spcBef>
        <a:buFontTx/>
        <a:buNone/>
        <a:defRPr kumimoji="0" lang="fr-FR" sz="1100">
          <a:solidFill>
            <a:schemeClr val="tx1"/>
          </a:solidFill>
          <a:latin typeface="+mn-lt"/>
          <a:ea typeface="+mn-ea"/>
          <a:cs typeface="+mn-cs"/>
        </a:defRPr>
      </a:lvl1pPr>
      <a:lvl2pPr marL="742950" indent="-285750" algn="l" rtl="0" eaLnBrk="1" latinLnBrk="0" hangingPunct="1">
        <a:spcBef>
          <a:spcPct val="20000"/>
        </a:spcBef>
        <a:buFontTx/>
        <a:buNone/>
        <a:defRPr kumimoji="0" lang="fr-FR" sz="1100">
          <a:solidFill>
            <a:schemeClr val="tx1"/>
          </a:solidFill>
          <a:latin typeface="+mn-lt"/>
          <a:ea typeface="+mn-ea"/>
          <a:cs typeface="+mn-cs"/>
        </a:defRPr>
      </a:lvl2pPr>
      <a:lvl3pPr marL="1143000" indent="-228600" algn="l" rtl="0" eaLnBrk="1" latinLnBrk="0" hangingPunct="1">
        <a:spcBef>
          <a:spcPct val="20000"/>
        </a:spcBef>
        <a:buFontTx/>
        <a:buNone/>
        <a:defRPr kumimoji="0" lang="fr-FR" sz="1100">
          <a:solidFill>
            <a:schemeClr val="tx1"/>
          </a:solidFill>
          <a:latin typeface="+mn-lt"/>
          <a:ea typeface="+mn-ea"/>
          <a:cs typeface="+mn-cs"/>
        </a:defRPr>
      </a:lvl3pPr>
      <a:lvl4pPr marL="1600200" indent="-228600" algn="l" rtl="0" eaLnBrk="1" latinLnBrk="0" hangingPunct="1">
        <a:spcBef>
          <a:spcPct val="20000"/>
        </a:spcBef>
        <a:buFontTx/>
        <a:buNone/>
        <a:defRPr kumimoji="0" lang="fr-FR" sz="1100">
          <a:solidFill>
            <a:schemeClr val="tx1"/>
          </a:solidFill>
          <a:latin typeface="+mn-lt"/>
          <a:ea typeface="+mn-ea"/>
          <a:cs typeface="+mn-cs"/>
        </a:defRPr>
      </a:lvl4pPr>
      <a:lvl5pPr marL="2057400" indent="-228600" algn="l" rtl="0" eaLnBrk="1" latinLnBrk="0" hangingPunct="1">
        <a:spcBef>
          <a:spcPct val="20000"/>
        </a:spcBef>
        <a:buFontTx/>
        <a:buNone/>
        <a:defRPr kumimoji="0" lang="fr-FR" sz="1100">
          <a:solidFill>
            <a:schemeClr val="tx1"/>
          </a:solidFill>
          <a:latin typeface="+mn-lt"/>
          <a:ea typeface="+mn-ea"/>
          <a:cs typeface="+mn-cs"/>
        </a:defRPr>
      </a:lvl5pPr>
      <a:lvl6pPr marL="2514600" indent="-228600" algn="l" rtl="0" eaLnBrk="1" latinLnBrk="0" hangingPunct="1">
        <a:spcBef>
          <a:spcPct val="20000"/>
        </a:spcBef>
        <a:buChar char="•"/>
        <a:defRPr kumimoji="0" lang="fr-FR" sz="2000">
          <a:solidFill>
            <a:schemeClr val="tx1"/>
          </a:solidFill>
          <a:latin typeface="+mn-lt"/>
          <a:ea typeface="+mn-ea"/>
          <a:cs typeface="+mn-cs"/>
        </a:defRPr>
      </a:lvl6pPr>
      <a:lvl7pPr marL="2971800" indent="-228600" algn="l" rtl="0" eaLnBrk="1" latinLnBrk="0" hangingPunct="1">
        <a:spcBef>
          <a:spcPct val="20000"/>
        </a:spcBef>
        <a:buChar char="•"/>
        <a:defRPr kumimoji="0" lang="fr-FR" sz="2000">
          <a:solidFill>
            <a:schemeClr val="tx1"/>
          </a:solidFill>
          <a:latin typeface="+mn-lt"/>
          <a:ea typeface="+mn-ea"/>
          <a:cs typeface="+mn-cs"/>
        </a:defRPr>
      </a:lvl7pPr>
      <a:lvl8pPr marL="3429000" indent="-228600" algn="l" rtl="0" eaLnBrk="1" latinLnBrk="0" hangingPunct="1">
        <a:spcBef>
          <a:spcPct val="20000"/>
        </a:spcBef>
        <a:buChar char="•"/>
        <a:defRPr kumimoji="0" lang="fr-FR" sz="2000">
          <a:solidFill>
            <a:schemeClr val="tx1"/>
          </a:solidFill>
          <a:latin typeface="+mn-lt"/>
          <a:ea typeface="+mn-ea"/>
          <a:cs typeface="+mn-cs"/>
        </a:defRPr>
      </a:lvl8pPr>
      <a:lvl9pPr marL="3886200" indent="-228600" algn="l" rtl="0" eaLnBrk="1" latinLnBrk="0" hangingPunct="1">
        <a:spcBef>
          <a:spcPct val="20000"/>
        </a:spcBef>
        <a:buChar char="•"/>
        <a:defRPr kumimoji="0" lang="fr-FR" sz="2000">
          <a:solidFill>
            <a:schemeClr val="tx1"/>
          </a:solidFill>
          <a:latin typeface="+mn-lt"/>
          <a:ea typeface="+mn-ea"/>
          <a:cs typeface="+mn-cs"/>
        </a:defRPr>
      </a:lvl9pPr>
      <a:extLst/>
    </p:bodyStyle>
    <p:otherStyle>
      <a:lvl1pPr marL="0" algn="l" rtl="0" eaLnBrk="1" latinLnBrk="0" hangingPunct="1">
        <a:defRPr kumimoji="0" lang="fr-FR">
          <a:solidFill>
            <a:schemeClr val="tx1"/>
          </a:solidFill>
          <a:latin typeface="+mn-lt"/>
          <a:ea typeface="+mn-ea"/>
          <a:cs typeface="+mn-cs"/>
        </a:defRPr>
      </a:lvl1pPr>
      <a:lvl2pPr marL="457200" algn="l" rtl="0" eaLnBrk="1" latinLnBrk="0" hangingPunct="1">
        <a:defRPr kumimoji="0" lang="fr-FR">
          <a:solidFill>
            <a:schemeClr val="tx1"/>
          </a:solidFill>
          <a:latin typeface="+mn-lt"/>
          <a:ea typeface="+mn-ea"/>
          <a:cs typeface="+mn-cs"/>
        </a:defRPr>
      </a:lvl2pPr>
      <a:lvl3pPr marL="914400" algn="l" rtl="0" eaLnBrk="1" latinLnBrk="0" hangingPunct="1">
        <a:defRPr kumimoji="0" lang="fr-FR">
          <a:solidFill>
            <a:schemeClr val="tx1"/>
          </a:solidFill>
          <a:latin typeface="+mn-lt"/>
          <a:ea typeface="+mn-ea"/>
          <a:cs typeface="+mn-cs"/>
        </a:defRPr>
      </a:lvl3pPr>
      <a:lvl4pPr marL="1371600" algn="l" rtl="0" eaLnBrk="1" latinLnBrk="0" hangingPunct="1">
        <a:defRPr kumimoji="0" lang="fr-FR">
          <a:solidFill>
            <a:schemeClr val="tx1"/>
          </a:solidFill>
          <a:latin typeface="+mn-lt"/>
          <a:ea typeface="+mn-ea"/>
          <a:cs typeface="+mn-cs"/>
        </a:defRPr>
      </a:lvl4pPr>
      <a:lvl5pPr marL="1828800" algn="l" rtl="0" eaLnBrk="1" latinLnBrk="0" hangingPunct="1">
        <a:defRPr kumimoji="0" lang="fr-FR">
          <a:solidFill>
            <a:schemeClr val="tx1"/>
          </a:solidFill>
          <a:latin typeface="+mn-lt"/>
          <a:ea typeface="+mn-ea"/>
          <a:cs typeface="+mn-cs"/>
        </a:defRPr>
      </a:lvl5pPr>
      <a:lvl6pPr marL="2286000" algn="l" rtl="0" eaLnBrk="1" latinLnBrk="0" hangingPunct="1">
        <a:defRPr kumimoji="0" lang="fr-FR">
          <a:solidFill>
            <a:schemeClr val="tx1"/>
          </a:solidFill>
          <a:latin typeface="+mn-lt"/>
          <a:ea typeface="+mn-ea"/>
          <a:cs typeface="+mn-cs"/>
        </a:defRPr>
      </a:lvl6pPr>
      <a:lvl7pPr marL="2743200" algn="l" rtl="0" eaLnBrk="1" latinLnBrk="0" hangingPunct="1">
        <a:defRPr kumimoji="0" lang="fr-FR">
          <a:solidFill>
            <a:schemeClr val="tx1"/>
          </a:solidFill>
          <a:latin typeface="+mn-lt"/>
          <a:ea typeface="+mn-ea"/>
          <a:cs typeface="+mn-cs"/>
        </a:defRPr>
      </a:lvl7pPr>
      <a:lvl8pPr marL="3200400" algn="l" rtl="0" eaLnBrk="1" latinLnBrk="0" hangingPunct="1">
        <a:defRPr kumimoji="0" lang="fr-FR">
          <a:solidFill>
            <a:schemeClr val="tx1"/>
          </a:solidFill>
          <a:latin typeface="+mn-lt"/>
          <a:ea typeface="+mn-ea"/>
          <a:cs typeface="+mn-cs"/>
        </a:defRPr>
      </a:lvl8pPr>
      <a:lvl9pPr marL="3657600" algn="l" rtl="0" eaLnBrk="1" latinLnBrk="0" hangingPunct="1">
        <a:defRPr kumimoji="0" lang="fr-FR">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8307286" y="6308839"/>
            <a:ext cx="184666" cy="369332"/>
          </a:xfrm>
          <a:prstGeom prst="rect">
            <a:avLst/>
          </a:prstGeom>
          <a:noFill/>
        </p:spPr>
        <p:txBody>
          <a:bodyPr wrap="none" rtlCol="0">
            <a:spAutoFit/>
          </a:bodyPr>
          <a:lstStyle/>
          <a:p>
            <a:endParaRPr lang="fr-FR" dirty="0"/>
          </a:p>
        </p:txBody>
      </p:sp>
      <p:sp>
        <p:nvSpPr>
          <p:cNvPr id="62" name="Titre 61"/>
          <p:cNvSpPr>
            <a:spLocks noGrp="1"/>
          </p:cNvSpPr>
          <p:nvPr>
            <p:ph type="title"/>
          </p:nvPr>
        </p:nvSpPr>
        <p:spPr/>
        <p:txBody>
          <a:bodyPr>
            <a:normAutofit fontScale="90000"/>
          </a:bodyPr>
          <a:lstStyle/>
          <a:p>
            <a:r>
              <a:rPr lang="fr-FR" dirty="0"/>
              <a:t/>
            </a:r>
            <a:br>
              <a:rPr lang="fr-FR" dirty="0"/>
            </a:br>
            <a:endParaRPr lang="fr-FR" dirty="0"/>
          </a:p>
        </p:txBody>
      </p:sp>
      <p:sp>
        <p:nvSpPr>
          <p:cNvPr id="5" name="Espace réservé du texte 4"/>
          <p:cNvSpPr>
            <a:spLocks noGrp="1"/>
          </p:cNvSpPr>
          <p:nvPr>
            <p:ph type="body" sz="quarter" idx="13"/>
          </p:nvPr>
        </p:nvSpPr>
        <p:spPr>
          <a:xfrm>
            <a:off x="332315" y="1828800"/>
            <a:ext cx="8077200" cy="2971800"/>
          </a:xfrm>
        </p:spPr>
        <p:txBody>
          <a:bodyPr>
            <a:normAutofit/>
          </a:bodyPr>
          <a:lstStyle/>
          <a:p>
            <a:pPr algn="ctr"/>
            <a:endParaRPr lang="fr-FR" sz="2800" dirty="0"/>
          </a:p>
          <a:p>
            <a:pPr algn="ctr"/>
            <a:endParaRPr lang="fr-FR" sz="2800" dirty="0"/>
          </a:p>
          <a:p>
            <a:pPr algn="ctr"/>
            <a:r>
              <a:rPr lang="fr-FR" sz="2800" dirty="0">
                <a:solidFill>
                  <a:schemeClr val="accent6">
                    <a:lumMod val="25000"/>
                  </a:schemeClr>
                </a:solidFill>
              </a:rPr>
              <a:t>ASSEMBLEE GENERALE ORDINAIRE APSD </a:t>
            </a:r>
          </a:p>
          <a:p>
            <a:pPr algn="ctr"/>
            <a:r>
              <a:rPr lang="fr-FR" sz="2800" dirty="0" smtClean="0">
                <a:solidFill>
                  <a:schemeClr val="accent6">
                    <a:lumMod val="25000"/>
                  </a:schemeClr>
                </a:solidFill>
              </a:rPr>
              <a:t>28 septembre 2026</a:t>
            </a:r>
            <a:endParaRPr lang="fr-FR" sz="2800" dirty="0">
              <a:solidFill>
                <a:schemeClr val="accent6">
                  <a:lumMod val="25000"/>
                </a:schemeClr>
              </a:solidFill>
            </a:endParaRPr>
          </a:p>
          <a:p>
            <a:pPr algn="ctr"/>
            <a:endParaRPr lang="fr-FR" sz="2000" dirty="0">
              <a:solidFill>
                <a:schemeClr val="accent6">
                  <a:lumMod val="2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type="title"/>
          </p:nvPr>
        </p:nvSpPr>
        <p:spPr>
          <a:xfrm>
            <a:off x="8630392" y="152400"/>
            <a:ext cx="533400" cy="5867400"/>
          </a:xfrm>
        </p:spPr>
        <p:txBody>
          <a:bodyPr>
            <a:normAutofit fontScale="90000"/>
          </a:bodyPr>
          <a:lstStyle/>
          <a:p>
            <a:r>
              <a:rPr lang="fr-FR" dirty="0"/>
              <a:t>0 - ORDRE DU JOUR</a:t>
            </a:r>
          </a:p>
        </p:txBody>
      </p:sp>
      <p:sp>
        <p:nvSpPr>
          <p:cNvPr id="2" name="Espace réservé du texte 1"/>
          <p:cNvSpPr>
            <a:spLocks noGrp="1"/>
          </p:cNvSpPr>
          <p:nvPr>
            <p:ph type="body" sz="quarter" idx="13"/>
          </p:nvPr>
        </p:nvSpPr>
        <p:spPr>
          <a:xfrm>
            <a:off x="304800" y="381000"/>
            <a:ext cx="7385304" cy="381000"/>
          </a:xfrm>
        </p:spPr>
        <p:txBody>
          <a:bodyPr/>
          <a:lstStyle/>
          <a:p>
            <a:r>
              <a:rPr lang="fr-FR" dirty="0"/>
              <a:t>I- RAPPORT FINANCIER </a:t>
            </a:r>
          </a:p>
        </p:txBody>
      </p:sp>
      <p:sp>
        <p:nvSpPr>
          <p:cNvPr id="5" name="Espace réservé du texte 4"/>
          <p:cNvSpPr>
            <a:spLocks noGrp="1"/>
          </p:cNvSpPr>
          <p:nvPr>
            <p:ph type="body" sz="quarter" idx="15"/>
          </p:nvPr>
        </p:nvSpPr>
        <p:spPr>
          <a:xfrm>
            <a:off x="304800" y="1066800"/>
            <a:ext cx="7391400" cy="381000"/>
          </a:xfrm>
        </p:spPr>
        <p:txBody>
          <a:bodyPr>
            <a:normAutofit/>
          </a:bodyPr>
          <a:lstStyle/>
          <a:p>
            <a:r>
              <a:rPr lang="fr-FR" dirty="0"/>
              <a:t>II - RAPPORT DU COMMISSAIRE AUX COMPTES PRESENTE PAR UN REPRESENTANT DE LA SOCIETE  FITECO</a:t>
            </a:r>
          </a:p>
        </p:txBody>
      </p:sp>
      <p:sp>
        <p:nvSpPr>
          <p:cNvPr id="7" name="Espace réservé du texte 6"/>
          <p:cNvSpPr>
            <a:spLocks noGrp="1"/>
          </p:cNvSpPr>
          <p:nvPr>
            <p:ph type="body" sz="quarter" idx="17"/>
          </p:nvPr>
        </p:nvSpPr>
        <p:spPr>
          <a:xfrm>
            <a:off x="310896" y="1752600"/>
            <a:ext cx="7385304" cy="381000"/>
          </a:xfrm>
        </p:spPr>
        <p:txBody>
          <a:bodyPr/>
          <a:lstStyle/>
          <a:p>
            <a:r>
              <a:rPr lang="fr-FR" dirty="0"/>
              <a:t>III -  APPROBATION DES COMPTES </a:t>
            </a:r>
            <a:r>
              <a:rPr lang="fr-FR" dirty="0" smtClean="0"/>
              <a:t>2025 </a:t>
            </a:r>
            <a:endParaRPr lang="fr-FR" dirty="0"/>
          </a:p>
        </p:txBody>
      </p:sp>
      <p:sp>
        <p:nvSpPr>
          <p:cNvPr id="9" name="Espace réservé du texte 8"/>
          <p:cNvSpPr>
            <a:spLocks noGrp="1"/>
          </p:cNvSpPr>
          <p:nvPr>
            <p:ph type="body" sz="quarter" idx="19"/>
          </p:nvPr>
        </p:nvSpPr>
        <p:spPr>
          <a:xfrm>
            <a:off x="310896" y="3124200"/>
            <a:ext cx="7385304" cy="381000"/>
          </a:xfrm>
        </p:spPr>
        <p:txBody>
          <a:bodyPr>
            <a:normAutofit/>
          </a:bodyPr>
          <a:lstStyle/>
          <a:p>
            <a:r>
              <a:rPr lang="fr-FR" dirty="0"/>
              <a:t>V - RAPPORT MORAL ET RAPPORT D’ACTIVITES</a:t>
            </a:r>
          </a:p>
        </p:txBody>
      </p:sp>
      <p:sp>
        <p:nvSpPr>
          <p:cNvPr id="11" name="Espace réservé du texte 10"/>
          <p:cNvSpPr>
            <a:spLocks noGrp="1"/>
          </p:cNvSpPr>
          <p:nvPr>
            <p:ph type="body" sz="quarter" idx="21"/>
          </p:nvPr>
        </p:nvSpPr>
        <p:spPr>
          <a:xfrm>
            <a:off x="310896" y="2438400"/>
            <a:ext cx="7385304" cy="381000"/>
          </a:xfrm>
        </p:spPr>
        <p:txBody>
          <a:bodyPr/>
          <a:lstStyle/>
          <a:p>
            <a:r>
              <a:rPr lang="fr-FR" dirty="0"/>
              <a:t>IV - AFFECTATION RESULTAT </a:t>
            </a:r>
            <a:r>
              <a:rPr lang="fr-FR" dirty="0" smtClean="0"/>
              <a:t>2025</a:t>
            </a:r>
            <a:endParaRPr lang="fr-FR" dirty="0"/>
          </a:p>
        </p:txBody>
      </p:sp>
      <p:sp>
        <p:nvSpPr>
          <p:cNvPr id="13" name="Espace réservé du texte 12"/>
          <p:cNvSpPr>
            <a:spLocks noGrp="1"/>
          </p:cNvSpPr>
          <p:nvPr>
            <p:ph type="body" sz="quarter" idx="23"/>
          </p:nvPr>
        </p:nvSpPr>
        <p:spPr>
          <a:xfrm>
            <a:off x="304800" y="3848101"/>
            <a:ext cx="7385304" cy="381000"/>
          </a:xfrm>
        </p:spPr>
        <p:txBody>
          <a:bodyPr>
            <a:normAutofit/>
          </a:bodyPr>
          <a:lstStyle/>
          <a:p>
            <a:r>
              <a:rPr lang="fr-FR" dirty="0"/>
              <a:t>VI -  QUITUS AUX ADMINISTRATEURS</a:t>
            </a:r>
          </a:p>
        </p:txBody>
      </p:sp>
      <p:sp>
        <p:nvSpPr>
          <p:cNvPr id="14" name="Espace réservé du texte 12"/>
          <p:cNvSpPr>
            <a:spLocks noGrp="1"/>
          </p:cNvSpPr>
          <p:nvPr>
            <p:ph type="body" sz="quarter" idx="23"/>
          </p:nvPr>
        </p:nvSpPr>
        <p:spPr>
          <a:xfrm>
            <a:off x="304800" y="4495800"/>
            <a:ext cx="7385304" cy="381000"/>
          </a:xfrm>
        </p:spPr>
        <p:txBody>
          <a:bodyPr>
            <a:normAutofit/>
          </a:bodyPr>
          <a:lstStyle/>
          <a:p>
            <a:r>
              <a:rPr lang="fr-FR" dirty="0"/>
              <a:t>VII - QUESTIONS DIVERSES</a:t>
            </a:r>
          </a:p>
        </p:txBody>
      </p:sp>
      <p:sp>
        <p:nvSpPr>
          <p:cNvPr id="15" name="Espace réservé du texte 14"/>
          <p:cNvSpPr>
            <a:spLocks noGrp="1"/>
          </p:cNvSpPr>
          <p:nvPr>
            <p:ph type="body" sz="quarter" idx="13"/>
          </p:nvPr>
        </p:nvSpPr>
        <p:spPr>
          <a:xfrm>
            <a:off x="310896" y="381000"/>
            <a:ext cx="7385304" cy="381000"/>
          </a:xfrm>
        </p:spPr>
        <p:txBody>
          <a:bodyPr/>
          <a:lstStyle/>
          <a:p>
            <a:r>
              <a:rPr lang="fr-FR" dirty="0"/>
              <a:t>I- RAPPORT FINANCIER </a:t>
            </a:r>
          </a:p>
        </p:txBody>
      </p:sp>
    </p:spTree>
    <p:extLst>
      <p:ext uri="{BB962C8B-B14F-4D97-AF65-F5344CB8AC3E}">
        <p14:creationId xmlns:p14="http://schemas.microsoft.com/office/powerpoint/2010/main" val="7556947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I- RAPPORT FINANCIER</a:t>
            </a:r>
          </a:p>
        </p:txBody>
      </p:sp>
      <p:sp>
        <p:nvSpPr>
          <p:cNvPr id="3" name="Espace réservé du texte 2"/>
          <p:cNvSpPr>
            <a:spLocks noGrp="1"/>
          </p:cNvSpPr>
          <p:nvPr>
            <p:ph type="body" sz="quarter" idx="13"/>
          </p:nvPr>
        </p:nvSpPr>
        <p:spPr>
          <a:xfrm>
            <a:off x="304800" y="152400"/>
            <a:ext cx="8077200" cy="381000"/>
          </a:xfrm>
        </p:spPr>
        <p:txBody>
          <a:bodyPr>
            <a:noAutofit/>
          </a:bodyPr>
          <a:lstStyle/>
          <a:p>
            <a:r>
              <a:rPr lang="fr-FR" sz="1600" dirty="0">
                <a:solidFill>
                  <a:schemeClr val="tx1"/>
                </a:solidFill>
              </a:rPr>
              <a:t>1) RESSOURCES ET COTISATIONS / EMPLOIS</a:t>
            </a:r>
          </a:p>
        </p:txBody>
      </p:sp>
      <p:sp>
        <p:nvSpPr>
          <p:cNvPr id="6" name="ZoneTexte 5"/>
          <p:cNvSpPr txBox="1"/>
          <p:nvPr/>
        </p:nvSpPr>
        <p:spPr>
          <a:xfrm>
            <a:off x="1498600" y="1473200"/>
            <a:ext cx="184666" cy="369332"/>
          </a:xfrm>
          <a:prstGeom prst="rect">
            <a:avLst/>
          </a:prstGeom>
          <a:noFill/>
        </p:spPr>
        <p:txBody>
          <a:bodyPr wrap="none" rtlCol="0">
            <a:spAutoFit/>
          </a:bodyPr>
          <a:lstStyle/>
          <a:p>
            <a:endParaRPr lang="fr-FR" dirty="0"/>
          </a:p>
        </p:txBody>
      </p:sp>
      <p:sp>
        <p:nvSpPr>
          <p:cNvPr id="7" name="ZoneTexte 6"/>
          <p:cNvSpPr txBox="1"/>
          <p:nvPr/>
        </p:nvSpPr>
        <p:spPr>
          <a:xfrm>
            <a:off x="460375" y="1000125"/>
            <a:ext cx="184666" cy="369332"/>
          </a:xfrm>
          <a:prstGeom prst="rect">
            <a:avLst/>
          </a:prstGeom>
          <a:noFill/>
        </p:spPr>
        <p:txBody>
          <a:bodyPr wrap="none" rtlCol="0">
            <a:spAutoFit/>
          </a:bodyPr>
          <a:lstStyle/>
          <a:p>
            <a:endParaRPr lang="fr-FR" dirty="0"/>
          </a:p>
        </p:txBody>
      </p:sp>
      <p:sp>
        <p:nvSpPr>
          <p:cNvPr id="10" name="ZoneTexte 9"/>
          <p:cNvSpPr txBox="1"/>
          <p:nvPr/>
        </p:nvSpPr>
        <p:spPr>
          <a:xfrm>
            <a:off x="536534" y="672386"/>
            <a:ext cx="184666" cy="369332"/>
          </a:xfrm>
          <a:prstGeom prst="rect">
            <a:avLst/>
          </a:prstGeom>
          <a:noFill/>
        </p:spPr>
        <p:txBody>
          <a:bodyPr wrap="none" rtlCol="0">
            <a:spAutoFit/>
          </a:bodyPr>
          <a:lstStyle/>
          <a:p>
            <a:endParaRPr lang="fr-FR" dirty="0"/>
          </a:p>
        </p:txBody>
      </p:sp>
      <p:graphicFrame>
        <p:nvGraphicFramePr>
          <p:cNvPr id="4" name="Tableau 3">
            <a:extLst>
              <a:ext uri="{FF2B5EF4-FFF2-40B4-BE49-F238E27FC236}">
                <a16:creationId xmlns="" xmlns:a16="http://schemas.microsoft.com/office/drawing/2014/main" id="{0B19F4B1-5ECC-C148-3164-2A5DD628E21C}"/>
              </a:ext>
            </a:extLst>
          </p:cNvPr>
          <p:cNvGraphicFramePr>
            <a:graphicFrameLocks noGrp="1"/>
          </p:cNvGraphicFramePr>
          <p:nvPr>
            <p:extLst>
              <p:ext uri="{D42A27DB-BD31-4B8C-83A1-F6EECF244321}">
                <p14:modId xmlns:p14="http://schemas.microsoft.com/office/powerpoint/2010/main" val="1738951833"/>
              </p:ext>
            </p:extLst>
          </p:nvPr>
        </p:nvGraphicFramePr>
        <p:xfrm>
          <a:off x="304800" y="533400"/>
          <a:ext cx="8077199" cy="5796860"/>
        </p:xfrm>
        <a:graphic>
          <a:graphicData uri="http://schemas.openxmlformats.org/drawingml/2006/table">
            <a:tbl>
              <a:tblPr/>
              <a:tblGrid>
                <a:gridCol w="2876720">
                  <a:extLst>
                    <a:ext uri="{9D8B030D-6E8A-4147-A177-3AD203B41FA5}">
                      <a16:colId xmlns="" xmlns:a16="http://schemas.microsoft.com/office/drawing/2014/main" val="3701028335"/>
                    </a:ext>
                  </a:extLst>
                </a:gridCol>
                <a:gridCol w="1261956">
                  <a:extLst>
                    <a:ext uri="{9D8B030D-6E8A-4147-A177-3AD203B41FA5}">
                      <a16:colId xmlns="" xmlns:a16="http://schemas.microsoft.com/office/drawing/2014/main" val="4117593506"/>
                    </a:ext>
                  </a:extLst>
                </a:gridCol>
                <a:gridCol w="1347724">
                  <a:extLst>
                    <a:ext uri="{9D8B030D-6E8A-4147-A177-3AD203B41FA5}">
                      <a16:colId xmlns="" xmlns:a16="http://schemas.microsoft.com/office/drawing/2014/main" val="1462611108"/>
                    </a:ext>
                  </a:extLst>
                </a:gridCol>
                <a:gridCol w="66887">
                  <a:extLst>
                    <a:ext uri="{9D8B030D-6E8A-4147-A177-3AD203B41FA5}">
                      <a16:colId xmlns="" xmlns:a16="http://schemas.microsoft.com/office/drawing/2014/main" val="368974653"/>
                    </a:ext>
                  </a:extLst>
                </a:gridCol>
                <a:gridCol w="1261956">
                  <a:extLst>
                    <a:ext uri="{9D8B030D-6E8A-4147-A177-3AD203B41FA5}">
                      <a16:colId xmlns="" xmlns:a16="http://schemas.microsoft.com/office/drawing/2014/main" val="1831763442"/>
                    </a:ext>
                  </a:extLst>
                </a:gridCol>
                <a:gridCol w="1261956">
                  <a:extLst>
                    <a:ext uri="{9D8B030D-6E8A-4147-A177-3AD203B41FA5}">
                      <a16:colId xmlns="" xmlns:a16="http://schemas.microsoft.com/office/drawing/2014/main" val="2004140079"/>
                    </a:ext>
                  </a:extLst>
                </a:gridCol>
              </a:tblGrid>
              <a:tr h="227395">
                <a:tc>
                  <a:txBody>
                    <a:bodyPr/>
                    <a:lstStyle/>
                    <a:p>
                      <a:pPr algn="ctr" fontAlgn="ctr">
                        <a:buNone/>
                      </a:pPr>
                      <a:r>
                        <a:rPr lang="fr-FR" sz="700" b="0" i="1" u="none" strike="noStrike" dirty="0">
                          <a:effectLst/>
                          <a:latin typeface="Calibri" panose="020F0502020204030204" pitchFamily="34" charset="0"/>
                        </a:rPr>
                        <a:t>RESSOURCES</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buNone/>
                      </a:pPr>
                      <a:r>
                        <a:rPr lang="fr-FR" sz="700" b="0" i="1" u="none" strike="noStrike" dirty="0">
                          <a:solidFill>
                            <a:schemeClr val="tx1"/>
                          </a:solidFill>
                          <a:effectLst/>
                          <a:latin typeface="Calibri" panose="020F0502020204030204" pitchFamily="34" charset="0"/>
                        </a:rPr>
                        <a:t> NOEL </a:t>
                      </a:r>
                      <a:r>
                        <a:rPr lang="fr-FR" sz="700" b="0" i="1" u="none" strike="noStrike" dirty="0" smtClean="0">
                          <a:solidFill>
                            <a:schemeClr val="tx1"/>
                          </a:solidFill>
                          <a:effectLst/>
                          <a:latin typeface="Calibri" panose="020F0502020204030204" pitchFamily="34" charset="0"/>
                        </a:rPr>
                        <a:t>2025</a:t>
                      </a:r>
                      <a:endParaRPr lang="fr-FR" sz="700" b="0" i="1" u="none" strike="noStrike" dirty="0">
                        <a:solidFill>
                          <a:schemeClr val="tx1"/>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buNone/>
                      </a:pPr>
                      <a:r>
                        <a:rPr lang="fr-FR" sz="700" b="0" i="1" u="none" strike="noStrike" dirty="0" smtClean="0">
                          <a:solidFill>
                            <a:schemeClr val="tx1"/>
                          </a:solidFill>
                          <a:effectLst/>
                          <a:latin typeface="Calibri" panose="020F0502020204030204" pitchFamily="34" charset="0"/>
                        </a:rPr>
                        <a:t>2025</a:t>
                      </a:r>
                      <a:endParaRPr lang="fr-FR" sz="700" b="0" i="1" u="none" strike="noStrike" dirty="0">
                        <a:solidFill>
                          <a:schemeClr val="tx1"/>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fr-FR" sz="700" b="0" i="1" u="none" strike="noStrike" dirty="0">
                          <a:effectLst/>
                          <a:latin typeface="Calibri" panose="020F0502020204030204" pitchFamily="34" charset="0"/>
                        </a:rPr>
                        <a:t> NOEL </a:t>
                      </a:r>
                      <a:r>
                        <a:rPr lang="fr-FR" sz="700" b="0" i="1" u="none" strike="noStrike" dirty="0" smtClean="0">
                          <a:effectLst/>
                          <a:latin typeface="Calibri" panose="020F0502020204030204" pitchFamily="34" charset="0"/>
                        </a:rPr>
                        <a:t>2024</a:t>
                      </a:r>
                      <a:endParaRPr lang="fr-FR" sz="700" b="0" i="1" u="none" strike="noStrike" dirty="0">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buNone/>
                      </a:pPr>
                      <a:r>
                        <a:rPr lang="fr-FR" sz="700" b="0" i="1" u="none" strike="noStrike" dirty="0" smtClean="0">
                          <a:effectLst/>
                          <a:latin typeface="Calibri" panose="020F0502020204030204" pitchFamily="34" charset="0"/>
                        </a:rPr>
                        <a:t>2024</a:t>
                      </a:r>
                      <a:endParaRPr lang="fr-FR" sz="700" b="0" i="1" u="none" strike="noStrike" dirty="0">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 xmlns:a16="http://schemas.microsoft.com/office/drawing/2014/main" val="2799646724"/>
                  </a:ext>
                </a:extLst>
              </a:tr>
              <a:tr h="181916">
                <a:tc>
                  <a:txBody>
                    <a:bodyPr/>
                    <a:lstStyle/>
                    <a:p>
                      <a:pPr algn="l" fontAlgn="ctr">
                        <a:buNone/>
                      </a:pPr>
                      <a:r>
                        <a:rPr lang="fr-FR" sz="700" b="0" i="1" u="none" strike="noStrike">
                          <a:effectLst/>
                          <a:latin typeface="Calibri" panose="020F0502020204030204" pitchFamily="34" charset="0"/>
                        </a:rPr>
                        <a:t>Subventions Département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kumimoji="0" lang="fr-FR" sz="700" b="0" i="0" u="none" strike="noStrike" dirty="0">
                          <a:solidFill>
                            <a:sysClr val="windowText" lastClr="000000"/>
                          </a:solidFill>
                          <a:effectLst/>
                          <a:latin typeface="Calibri" panose="020F0502020204030204" pitchFamily="34" charset="0"/>
                          <a:ea typeface="+mn-ea"/>
                          <a:cs typeface="+mn-cs"/>
                        </a:rPr>
                        <a:t>                   111 000 €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700" b="0" i="0" u="none" strike="noStrike" dirty="0">
                          <a:solidFill>
                            <a:schemeClr val="tx1"/>
                          </a:solidFill>
                          <a:effectLst/>
                          <a:latin typeface="Calibri" panose="020F0502020204030204" pitchFamily="34" charset="0"/>
                        </a:rPr>
                        <a:t>            550 000 € </a:t>
                      </a: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fr-FR" sz="600" b="0" i="1" u="none" strike="noStrike">
                          <a:effectLst/>
                          <a:latin typeface="Calibri" panose="020F0502020204030204" pitchFamily="34" charset="0"/>
                        </a:rPr>
                        <a:t>                   111 000 €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700" b="0" i="0" u="none" strike="noStrike">
                          <a:effectLst/>
                          <a:latin typeface="Calibri" panose="020F0502020204030204" pitchFamily="34" charset="0"/>
                        </a:rPr>
                        <a:t>            550 000 € </a:t>
                      </a: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163755214"/>
                  </a:ext>
                </a:extLst>
              </a:tr>
              <a:tr h="181916">
                <a:tc>
                  <a:txBody>
                    <a:bodyPr/>
                    <a:lstStyle/>
                    <a:p>
                      <a:pPr algn="l" fontAlgn="ctr">
                        <a:buNone/>
                      </a:pPr>
                      <a:r>
                        <a:rPr lang="fr-FR" sz="700" b="0" i="1" u="none" strike="noStrike">
                          <a:effectLst/>
                          <a:latin typeface="Calibri" panose="020F0502020204030204" pitchFamily="34" charset="0"/>
                        </a:rPr>
                        <a:t>Satellites</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600" b="0" i="1" u="none" strike="noStrike" dirty="0">
                          <a:solidFill>
                            <a:schemeClr val="tx1"/>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700" b="0" i="0" u="none" strike="noStrike" dirty="0" smtClean="0">
                          <a:solidFill>
                            <a:schemeClr val="tx1"/>
                          </a:solidFill>
                          <a:effectLst/>
                          <a:latin typeface="Calibri" panose="020F0502020204030204" pitchFamily="34" charset="0"/>
                        </a:rPr>
                        <a:t>                 8 463 €</a:t>
                      </a:r>
                      <a:endParaRPr lang="fr-FR" sz="700" b="0" i="0" u="none" strike="noStrike" dirty="0">
                        <a:solidFill>
                          <a:schemeClr val="tx1"/>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fr-FR" sz="600" b="0" i="1" u="none" strike="noStrike">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700" b="0" i="0" u="none" strike="noStrike" dirty="0">
                          <a:effectLst/>
                          <a:latin typeface="Calibri" panose="020F0502020204030204" pitchFamily="34" charset="0"/>
                        </a:rPr>
                        <a:t>                </a:t>
                      </a:r>
                      <a:r>
                        <a:rPr lang="fr-FR" sz="700" b="0" i="0" u="none" strike="noStrike" dirty="0" smtClean="0">
                          <a:effectLst/>
                          <a:latin typeface="Calibri" panose="020F0502020204030204" pitchFamily="34" charset="0"/>
                        </a:rPr>
                        <a:t>6 475€ </a:t>
                      </a:r>
                      <a:endParaRPr lang="fr-FR" sz="700" b="0" i="0" u="none" strike="noStrike" dirty="0">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29758046"/>
                  </a:ext>
                </a:extLst>
              </a:tr>
              <a:tr h="116770">
                <a:tc>
                  <a:txBody>
                    <a:bodyPr/>
                    <a:lstStyle/>
                    <a:p>
                      <a:pPr algn="l"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600" b="0" i="1" u="none" strike="noStrike">
                          <a:solidFill>
                            <a:schemeClr val="tx1"/>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700" b="0" i="0" u="none" strike="noStrike" dirty="0">
                          <a:solidFill>
                            <a:schemeClr val="tx1"/>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fr-FR" sz="600" b="0" i="1" u="none" strike="noStrike">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700" b="0" i="0" u="none" strike="noStrike">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2775210116"/>
                  </a:ext>
                </a:extLst>
              </a:tr>
              <a:tr h="181916">
                <a:tc>
                  <a:txBody>
                    <a:bodyPr/>
                    <a:lstStyle/>
                    <a:p>
                      <a:pPr algn="l" fontAlgn="ctr">
                        <a:buNone/>
                      </a:pPr>
                      <a:r>
                        <a:rPr lang="fr-FR" sz="700" b="0" i="1" u="none" strike="noStrike">
                          <a:effectLst/>
                          <a:latin typeface="Calibri" panose="020F0502020204030204" pitchFamily="34" charset="0"/>
                        </a:rPr>
                        <a:t>Cotisation Adhérents</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700" b="0" i="1" u="none" strike="noStrike" dirty="0">
                          <a:solidFill>
                            <a:schemeClr val="tx1"/>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700" b="0" i="0" u="none" strike="noStrike" dirty="0">
                          <a:solidFill>
                            <a:schemeClr val="tx1"/>
                          </a:solidFill>
                          <a:effectLst/>
                          <a:latin typeface="Calibri" panose="020F0502020204030204" pitchFamily="34" charset="0"/>
                        </a:rPr>
                        <a:t>              </a:t>
                      </a:r>
                      <a:r>
                        <a:rPr lang="fr-FR" sz="700" b="0" i="0" u="none" strike="noStrike" dirty="0" smtClean="0">
                          <a:solidFill>
                            <a:schemeClr val="tx1"/>
                          </a:solidFill>
                          <a:effectLst/>
                          <a:latin typeface="Calibri" panose="020F0502020204030204" pitchFamily="34" charset="0"/>
                        </a:rPr>
                        <a:t>83 600€ </a:t>
                      </a:r>
                      <a:endParaRPr lang="fr-FR" sz="700" b="0" i="0" u="none" strike="noStrike" dirty="0">
                        <a:solidFill>
                          <a:schemeClr val="tx1"/>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fr-FR" sz="700" b="0" i="1" u="none" strike="noStrike">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700" b="0" i="0" u="none" strike="noStrike" dirty="0">
                          <a:effectLst/>
                          <a:latin typeface="Calibri" panose="020F0502020204030204" pitchFamily="34" charset="0"/>
                        </a:rPr>
                        <a:t>              </a:t>
                      </a:r>
                      <a:r>
                        <a:rPr lang="fr-FR" sz="700" b="0" i="0" u="none" strike="noStrike" dirty="0" smtClean="0">
                          <a:effectLst/>
                          <a:latin typeface="Calibri" panose="020F0502020204030204" pitchFamily="34" charset="0"/>
                        </a:rPr>
                        <a:t>56 092€ </a:t>
                      </a:r>
                      <a:endParaRPr lang="fr-FR" sz="700" b="0" i="0" u="none" strike="noStrike" dirty="0">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2890910483"/>
                  </a:ext>
                </a:extLst>
              </a:tr>
              <a:tr h="181916">
                <a:tc>
                  <a:txBody>
                    <a:bodyPr/>
                    <a:lstStyle/>
                    <a:p>
                      <a:pPr algn="ctr" fontAlgn="ctr">
                        <a:buNone/>
                      </a:pPr>
                      <a:r>
                        <a:rPr lang="fr-FR" sz="700" b="1" i="0" u="none" strike="noStrike">
                          <a:effectLst/>
                          <a:latin typeface="Calibri" panose="020F0502020204030204" pitchFamily="34" charset="0"/>
                        </a:rPr>
                        <a:t>TOTAL</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marL="0" algn="ctr" rtl="0" eaLnBrk="1" fontAlgn="ctr" latinLnBrk="0" hangingPunct="1">
                        <a:buNone/>
                      </a:pPr>
                      <a:r>
                        <a:rPr kumimoji="0" lang="fr-FR" sz="700" b="0" i="0" u="none" strike="noStrike" dirty="0">
                          <a:solidFill>
                            <a:sysClr val="windowText" lastClr="000000"/>
                          </a:solidFill>
                          <a:effectLst/>
                          <a:latin typeface="Calibri" panose="020F0502020204030204" pitchFamily="34" charset="0"/>
                          <a:ea typeface="+mn-ea"/>
                          <a:cs typeface="+mn-cs"/>
                        </a:rPr>
                        <a:t>                   111 000 €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0" i="0" u="none" strike="noStrike" dirty="0">
                          <a:solidFill>
                            <a:schemeClr val="tx1"/>
                          </a:solidFill>
                          <a:effectLst/>
                          <a:latin typeface="Calibri" panose="020F0502020204030204" pitchFamily="34" charset="0"/>
                        </a:rPr>
                        <a:t>            </a:t>
                      </a:r>
                      <a:r>
                        <a:rPr lang="fr-FR" sz="700" b="0" i="0" u="none" strike="noStrike" dirty="0" smtClean="0">
                          <a:solidFill>
                            <a:schemeClr val="tx1"/>
                          </a:solidFill>
                          <a:effectLst/>
                          <a:latin typeface="Calibri" panose="020F0502020204030204" pitchFamily="34" charset="0"/>
                        </a:rPr>
                        <a:t>642 063€ </a:t>
                      </a:r>
                      <a:endParaRPr lang="fr-FR" sz="700" b="0" i="0" u="none" strike="noStrike" dirty="0">
                        <a:solidFill>
                          <a:schemeClr val="tx1"/>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1" i="0"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algn="ctr" rtl="0" eaLnBrk="1" fontAlgn="ctr" latinLnBrk="0" hangingPunct="1">
                        <a:buNone/>
                      </a:pPr>
                      <a:r>
                        <a:rPr kumimoji="0" lang="fr-FR" sz="700" b="0" i="0" u="none" strike="noStrike" dirty="0">
                          <a:solidFill>
                            <a:sysClr val="windowText" lastClr="000000"/>
                          </a:solidFill>
                          <a:effectLst/>
                          <a:latin typeface="Calibri" panose="020F0502020204030204" pitchFamily="34" charset="0"/>
                          <a:ea typeface="+mn-ea"/>
                          <a:cs typeface="+mn-cs"/>
                        </a:rPr>
                        <a:t>                   111 000 €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0" i="0" u="none" strike="noStrike" dirty="0">
                          <a:effectLst/>
                          <a:latin typeface="Calibri" panose="020F0502020204030204" pitchFamily="34" charset="0"/>
                        </a:rPr>
                        <a:t>            612 </a:t>
                      </a:r>
                      <a:r>
                        <a:rPr lang="fr-FR" sz="700" b="0" i="0" u="none" strike="noStrike" dirty="0" smtClean="0">
                          <a:effectLst/>
                          <a:latin typeface="Calibri" panose="020F0502020204030204" pitchFamily="34" charset="0"/>
                        </a:rPr>
                        <a:t>567 </a:t>
                      </a:r>
                      <a:r>
                        <a:rPr lang="fr-FR" sz="700" b="0" i="0" u="none" strike="noStrike" dirty="0">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 xmlns:a16="http://schemas.microsoft.com/office/drawing/2014/main" val="1242504959"/>
                  </a:ext>
                </a:extLst>
              </a:tr>
              <a:tr h="116770">
                <a:tc>
                  <a:txBody>
                    <a:bodyPr/>
                    <a:lstStyle/>
                    <a:p>
                      <a:pPr algn="l" fontAlgn="b">
                        <a:buNone/>
                      </a:pPr>
                      <a:endParaRPr lang="fr-FR" sz="700" b="0" i="0" u="none" strike="noStrike">
                        <a:effectLst/>
                        <a:latin typeface="Calibri" panose="020F0502020204030204" pitchFamily="34" charset="0"/>
                      </a:endParaRPr>
                    </a:p>
                  </a:txBody>
                  <a:tcPr marL="5769" marR="5769" marT="5769"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endParaRPr lang="fr-FR" sz="700" b="0" i="0" u="none" strike="noStrike">
                        <a:solidFill>
                          <a:srgbClr val="FF0000"/>
                        </a:solidFill>
                        <a:effectLst/>
                        <a:latin typeface="Calibri" panose="020F0502020204030204" pitchFamily="34" charset="0"/>
                      </a:endParaRPr>
                    </a:p>
                  </a:txBody>
                  <a:tcPr marL="5769" marR="5769" marT="5769"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endParaRPr lang="fr-FR" sz="700" b="0" i="0" u="none" strike="noStrike" dirty="0">
                        <a:solidFill>
                          <a:srgbClr val="FF0000"/>
                        </a:solidFill>
                        <a:effectLst/>
                        <a:latin typeface="Calibri" panose="020F0502020204030204" pitchFamily="34" charset="0"/>
                      </a:endParaRPr>
                    </a:p>
                  </a:txBody>
                  <a:tcPr marL="5769" marR="5769" marT="5769"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r-FR" sz="700" b="0" i="0" u="none" strike="noStrike">
                          <a:effectLst/>
                          <a:latin typeface="Calibri" panose="020F0502020204030204" pitchFamily="34" charset="0"/>
                        </a:rPr>
                        <a:t> </a:t>
                      </a:r>
                    </a:p>
                  </a:txBody>
                  <a:tcPr marL="5769" marR="5769" marT="5769" marB="0" anchor="b">
                    <a:lnL>
                      <a:noFill/>
                    </a:lnL>
                    <a:lnR>
                      <a:noFill/>
                    </a:lnR>
                    <a:lnT>
                      <a:noFill/>
                    </a:lnT>
                    <a:lnB>
                      <a:noFill/>
                    </a:lnB>
                    <a:solidFill>
                      <a:srgbClr val="FFFFFF"/>
                    </a:solidFill>
                  </a:tcPr>
                </a:tc>
                <a:tc>
                  <a:txBody>
                    <a:bodyPr/>
                    <a:lstStyle/>
                    <a:p>
                      <a:pPr algn="l" fontAlgn="ctr">
                        <a:buNone/>
                      </a:pPr>
                      <a:endParaRPr lang="fr-FR" sz="700" b="0" i="0" u="none" strike="noStrike">
                        <a:effectLst/>
                        <a:latin typeface="Calibri" panose="020F0502020204030204" pitchFamily="34" charset="0"/>
                      </a:endParaRPr>
                    </a:p>
                  </a:txBody>
                  <a:tcPr marL="5769" marR="5769" marT="5769"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endParaRPr lang="fr-FR" sz="700" b="0" i="0" u="none" strike="noStrike">
                        <a:effectLst/>
                        <a:latin typeface="Calibri" panose="020F0502020204030204" pitchFamily="34" charset="0"/>
                      </a:endParaRPr>
                    </a:p>
                  </a:txBody>
                  <a:tcPr marL="5769" marR="5769" marT="5769"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2853206560"/>
                  </a:ext>
                </a:extLst>
              </a:tr>
              <a:tr h="227395">
                <a:tc>
                  <a:txBody>
                    <a:bodyPr/>
                    <a:lstStyle/>
                    <a:p>
                      <a:pPr algn="ctr" fontAlgn="ctr">
                        <a:buNone/>
                      </a:pPr>
                      <a:r>
                        <a:rPr lang="fr-FR" sz="700" b="0" i="1" u="none" strike="noStrike">
                          <a:effectLst/>
                          <a:latin typeface="Calibri" panose="020F0502020204030204" pitchFamily="34" charset="0"/>
                        </a:rPr>
                        <a:t>COTISATIONS</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buNone/>
                      </a:pPr>
                      <a:r>
                        <a:rPr lang="fr-FR" sz="700" b="0" i="1" u="none" strike="noStrike" dirty="0">
                          <a:solidFill>
                            <a:sysClr val="windowText" lastClr="000000"/>
                          </a:solidFill>
                          <a:effectLst/>
                          <a:latin typeface="Calibri" panose="020F0502020204030204" pitchFamily="34" charset="0"/>
                        </a:rPr>
                        <a:t> NOEL </a:t>
                      </a:r>
                      <a:r>
                        <a:rPr lang="fr-FR" sz="700" b="0" i="1" u="none" strike="noStrike" dirty="0" smtClean="0">
                          <a:solidFill>
                            <a:sysClr val="windowText" lastClr="000000"/>
                          </a:solidFill>
                          <a:effectLst/>
                          <a:latin typeface="Calibri" panose="020F0502020204030204" pitchFamily="34" charset="0"/>
                        </a:rPr>
                        <a:t>2025</a:t>
                      </a:r>
                      <a:endParaRPr lang="fr-FR" sz="700" b="0" i="1" u="none" strike="noStrike" dirty="0">
                        <a:solidFill>
                          <a:sysClr val="windowText" lastClr="000000"/>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buNone/>
                      </a:pPr>
                      <a:r>
                        <a:rPr lang="fr-FR" sz="700" b="0" i="1" u="none" strike="noStrike" dirty="0" smtClean="0">
                          <a:solidFill>
                            <a:sysClr val="windowText" lastClr="000000"/>
                          </a:solidFill>
                          <a:effectLst/>
                          <a:latin typeface="Calibri" panose="020F0502020204030204" pitchFamily="34" charset="0"/>
                        </a:rPr>
                        <a:t>2025</a:t>
                      </a:r>
                      <a:endParaRPr lang="fr-FR" sz="700" b="0" i="1" u="none" strike="noStrike" dirty="0">
                        <a:solidFill>
                          <a:sysClr val="windowText" lastClr="000000"/>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fr-FR" sz="700" b="0" i="1" u="none" strike="noStrike" dirty="0">
                          <a:effectLst/>
                          <a:latin typeface="Calibri" panose="020F0502020204030204" pitchFamily="34" charset="0"/>
                        </a:rPr>
                        <a:t> NOEL </a:t>
                      </a:r>
                      <a:r>
                        <a:rPr lang="fr-FR" sz="700" b="0" i="1" u="none" strike="noStrike" dirty="0" smtClean="0">
                          <a:effectLst/>
                          <a:latin typeface="Calibri" panose="020F0502020204030204" pitchFamily="34" charset="0"/>
                        </a:rPr>
                        <a:t>2024</a:t>
                      </a:r>
                      <a:endParaRPr lang="fr-FR" sz="700" b="0" i="1" u="none" strike="noStrike" dirty="0">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buNone/>
                      </a:pPr>
                      <a:r>
                        <a:rPr lang="fr-FR" sz="700" b="0" i="1" u="none" strike="noStrike" dirty="0" smtClean="0">
                          <a:effectLst/>
                          <a:latin typeface="Calibri" panose="020F0502020204030204" pitchFamily="34" charset="0"/>
                        </a:rPr>
                        <a:t>2024</a:t>
                      </a:r>
                      <a:endParaRPr lang="fr-FR" sz="700" b="0" i="1" u="none" strike="noStrike" dirty="0">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 xmlns:a16="http://schemas.microsoft.com/office/drawing/2014/main" val="2331446120"/>
                  </a:ext>
                </a:extLst>
              </a:tr>
              <a:tr h="184206">
                <a:tc>
                  <a:txBody>
                    <a:bodyPr/>
                    <a:lstStyle/>
                    <a:p>
                      <a:pPr algn="l" fontAlgn="ctr">
                        <a:buNone/>
                      </a:pPr>
                      <a:r>
                        <a:rPr lang="fr-FR" sz="700" b="0" i="1" u="none" strike="noStrike">
                          <a:effectLst/>
                          <a:latin typeface="Calibri" panose="020F0502020204030204" pitchFamily="34" charset="0"/>
                        </a:rPr>
                        <a:t>Cotisaton CNAS</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700" b="0" i="0" u="none" strike="noStrike">
                          <a:solidFill>
                            <a:sysClr val="windowText" lastClr="000000"/>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fr-FR" sz="700" b="0" i="0" u="none" strike="noStrike" dirty="0">
                          <a:solidFill>
                            <a:sysClr val="windowText" lastClr="000000"/>
                          </a:solidFill>
                          <a:effectLst/>
                          <a:latin typeface="Calibri" panose="020F0502020204030204" pitchFamily="34" charset="0"/>
                        </a:rPr>
                        <a:t>            </a:t>
                      </a:r>
                      <a:r>
                        <a:rPr lang="fr-FR" sz="700" b="0" i="0" u="none" strike="noStrike" dirty="0" smtClean="0">
                          <a:solidFill>
                            <a:sysClr val="windowText" lastClr="000000"/>
                          </a:solidFill>
                          <a:effectLst/>
                          <a:latin typeface="Calibri" panose="020F0502020204030204" pitchFamily="34" charset="0"/>
                        </a:rPr>
                        <a:t>487 038 € </a:t>
                      </a:r>
                      <a:endParaRPr lang="fr-FR" sz="700" b="0" i="0" u="none" strike="noStrike" dirty="0">
                        <a:solidFill>
                          <a:sysClr val="windowText" lastClr="000000"/>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fr-FR" sz="700" b="0" i="0" u="none" strike="noStrike">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buNone/>
                      </a:pPr>
                      <a:r>
                        <a:rPr lang="fr-FR" sz="700" b="0" i="0" u="none" strike="noStrike" dirty="0">
                          <a:effectLst/>
                          <a:latin typeface="Calibri" panose="020F0502020204030204" pitchFamily="34" charset="0"/>
                        </a:rPr>
                        <a:t>            </a:t>
                      </a:r>
                      <a:r>
                        <a:rPr lang="fr-FR" sz="700" b="0" i="0" u="none" strike="noStrike" dirty="0" smtClean="0">
                          <a:effectLst/>
                          <a:latin typeface="Calibri" panose="020F0502020204030204" pitchFamily="34" charset="0"/>
                        </a:rPr>
                        <a:t>482 050 € </a:t>
                      </a:r>
                      <a:endParaRPr lang="fr-FR" sz="700" b="0" i="0" u="none" strike="noStrike" dirty="0">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3325186988"/>
                  </a:ext>
                </a:extLst>
              </a:tr>
              <a:tr h="181916">
                <a:tc>
                  <a:txBody>
                    <a:bodyPr/>
                    <a:lstStyle/>
                    <a:p>
                      <a:pPr algn="ctr" fontAlgn="ctr">
                        <a:buNone/>
                      </a:pPr>
                      <a:r>
                        <a:rPr lang="fr-FR" sz="700" b="1" i="0" u="none" strike="noStrike">
                          <a:effectLst/>
                          <a:latin typeface="Calibri" panose="020F0502020204030204" pitchFamily="34" charset="0"/>
                        </a:rPr>
                        <a:t>TOTAL</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ctr">
                        <a:buNone/>
                      </a:pPr>
                      <a:r>
                        <a:rPr lang="fr-FR" sz="700" b="0" i="0" u="none" strike="noStrike" dirty="0">
                          <a:solidFill>
                            <a:sysClr val="windowText" lastClr="000000"/>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buNone/>
                      </a:pPr>
                      <a:r>
                        <a:rPr lang="fr-FR" sz="700" b="0" i="0" u="none" strike="noStrike" dirty="0" smtClean="0">
                          <a:solidFill>
                            <a:sysClr val="windowText" lastClr="000000"/>
                          </a:solidFill>
                          <a:effectLst/>
                          <a:latin typeface="Calibri" panose="020F0502020204030204" pitchFamily="34" charset="0"/>
                        </a:rPr>
                        <a:t>            487 038 € </a:t>
                      </a:r>
                      <a:endParaRPr lang="fr-FR" sz="700" b="0" i="0" u="none" strike="noStrike" dirty="0">
                        <a:solidFill>
                          <a:sysClr val="windowText" lastClr="000000"/>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ctr">
                        <a:buNone/>
                      </a:pPr>
                      <a:r>
                        <a:rPr lang="fr-FR" sz="700" b="1" i="0"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fr-FR" sz="700" b="0" i="0" u="none" strike="noStrike" dirty="0">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0" i="0" u="none" strike="noStrike" dirty="0">
                          <a:effectLst/>
                          <a:latin typeface="Calibri" panose="020F0502020204030204" pitchFamily="34" charset="0"/>
                        </a:rPr>
                        <a:t>            </a:t>
                      </a:r>
                      <a:r>
                        <a:rPr lang="fr-FR" sz="700" b="0" i="0" u="none" strike="noStrike" dirty="0" smtClean="0">
                          <a:effectLst/>
                          <a:latin typeface="Calibri" panose="020F0502020204030204" pitchFamily="34" charset="0"/>
                        </a:rPr>
                        <a:t>482 050 </a:t>
                      </a:r>
                      <a:r>
                        <a:rPr lang="fr-FR" sz="700" b="0" i="0" u="none" strike="noStrike" dirty="0">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1569340122"/>
                  </a:ext>
                </a:extLst>
              </a:tr>
              <a:tr h="116770">
                <a:tc>
                  <a:txBody>
                    <a:bodyPr/>
                    <a:lstStyle/>
                    <a:p>
                      <a:pPr algn="l" fontAlgn="b">
                        <a:buNone/>
                      </a:pPr>
                      <a:endParaRPr lang="fr-FR" sz="700" b="0" i="0" u="none" strike="noStrike">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endParaRPr lang="fr-FR" sz="700" b="0" i="0" u="none" strike="noStrike">
                        <a:solidFill>
                          <a:srgbClr val="FF0000"/>
                        </a:solidFill>
                        <a:effectLst/>
                        <a:latin typeface="Calibri" panose="020F0502020204030204" pitchFamily="34" charset="0"/>
                      </a:endParaRPr>
                    </a:p>
                  </a:txBody>
                  <a:tcPr marL="5769" marR="5769" marT="576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endParaRPr lang="fr-FR" sz="700" b="0" i="0" u="none" strike="noStrike" dirty="0">
                        <a:solidFill>
                          <a:srgbClr val="FF0000"/>
                        </a:solidFill>
                        <a:effectLst/>
                        <a:latin typeface="Calibri" panose="020F0502020204030204" pitchFamily="34" charset="0"/>
                      </a:endParaRPr>
                    </a:p>
                  </a:txBody>
                  <a:tcPr marL="5769" marR="5769" marT="5769"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r-FR" sz="700" b="0" i="0" u="none" strike="noStrike">
                          <a:effectLst/>
                          <a:latin typeface="Calibri" panose="020F0502020204030204" pitchFamily="34" charset="0"/>
                        </a:rPr>
                        <a:t> </a:t>
                      </a:r>
                    </a:p>
                  </a:txBody>
                  <a:tcPr marL="5769" marR="5769" marT="5769" marB="0" anchor="b">
                    <a:lnL>
                      <a:noFill/>
                    </a:lnL>
                    <a:lnR>
                      <a:noFill/>
                    </a:lnR>
                    <a:lnT>
                      <a:noFill/>
                    </a:lnT>
                    <a:lnB>
                      <a:noFill/>
                    </a:lnB>
                    <a:solidFill>
                      <a:srgbClr val="FFFFFF"/>
                    </a:solidFill>
                  </a:tcPr>
                </a:tc>
                <a:tc>
                  <a:txBody>
                    <a:bodyPr/>
                    <a:lstStyle/>
                    <a:p>
                      <a:pPr algn="l" fontAlgn="ctr">
                        <a:buNone/>
                      </a:pPr>
                      <a:endParaRPr lang="fr-FR" sz="700" b="0" i="0" u="none" strike="noStrike">
                        <a:effectLst/>
                        <a:latin typeface="Calibri" panose="020F0502020204030204" pitchFamily="34" charset="0"/>
                      </a:endParaRPr>
                    </a:p>
                  </a:txBody>
                  <a:tcPr marL="5769" marR="5769" marT="576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endParaRPr lang="fr-FR" sz="700" b="0" i="0" u="none" strike="noStrike" dirty="0">
                        <a:effectLst/>
                        <a:latin typeface="Calibri" panose="020F0502020204030204" pitchFamily="34" charset="0"/>
                      </a:endParaRPr>
                    </a:p>
                  </a:txBody>
                  <a:tcPr marL="5769" marR="5769" marT="5769"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525807687"/>
                  </a:ext>
                </a:extLst>
              </a:tr>
              <a:tr h="181916">
                <a:tc rowSpan="2">
                  <a:txBody>
                    <a:bodyPr/>
                    <a:lstStyle/>
                    <a:p>
                      <a:pPr algn="ctr" fontAlgn="ctr">
                        <a:buNone/>
                      </a:pPr>
                      <a:r>
                        <a:rPr lang="fr-FR" sz="700" b="1" i="0" u="none" strike="noStrike">
                          <a:effectLst/>
                          <a:latin typeface="Calibri" panose="020F0502020204030204" pitchFamily="34" charset="0"/>
                        </a:rPr>
                        <a:t>BUDGET NET A DISPOSITION POUR ACTIVITES ET FONCTIONNEMENT</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0" i="0" u="none" strike="noStrike" dirty="0">
                          <a:solidFill>
                            <a:sysClr val="windowText" lastClr="000000"/>
                          </a:solidFill>
                          <a:effectLst/>
                          <a:latin typeface="Calibri" panose="020F0502020204030204" pitchFamily="34" charset="0"/>
                        </a:rPr>
                        <a:t>            111 000 €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0" i="0" u="none" strike="noStrike">
                          <a:solidFill>
                            <a:sysClr val="windowText" lastClr="000000"/>
                          </a:solidFill>
                          <a:effectLst/>
                          <a:latin typeface="Calibri" panose="020F0502020204030204" pitchFamily="34" charset="0"/>
                        </a:rPr>
                        <a:t>            </a:t>
                      </a:r>
                      <a:r>
                        <a:rPr lang="fr-FR" sz="700" b="0" i="0" u="none" strike="noStrike" smtClean="0">
                          <a:solidFill>
                            <a:sysClr val="windowText" lastClr="000000"/>
                          </a:solidFill>
                          <a:effectLst/>
                          <a:latin typeface="Calibri" panose="020F0502020204030204" pitchFamily="34" charset="0"/>
                        </a:rPr>
                        <a:t>155 025€ </a:t>
                      </a:r>
                      <a:endParaRPr lang="fr-FR" sz="700" b="0" i="0" u="none" strike="noStrike" dirty="0">
                        <a:solidFill>
                          <a:sysClr val="windowText" lastClr="000000"/>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1" i="0"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fr-FR" sz="600" b="0" i="1" u="none" strike="noStrike" dirty="0">
                          <a:effectLst/>
                          <a:latin typeface="Calibri" panose="020F0502020204030204" pitchFamily="34" charset="0"/>
                        </a:rPr>
                        <a:t>                   </a:t>
                      </a:r>
                      <a:r>
                        <a:rPr kumimoji="0" lang="fr-FR" sz="700" b="0" i="0" u="none" strike="noStrike" dirty="0">
                          <a:solidFill>
                            <a:sysClr val="windowText" lastClr="000000"/>
                          </a:solidFill>
                          <a:effectLst/>
                          <a:latin typeface="Calibri" panose="020F0502020204030204" pitchFamily="34" charset="0"/>
                          <a:ea typeface="+mn-ea"/>
                          <a:cs typeface="+mn-cs"/>
                        </a:rPr>
                        <a:t>111 000 €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0" i="0" u="none" strike="noStrike" dirty="0">
                          <a:effectLst/>
                          <a:latin typeface="Calibri" panose="020F0502020204030204" pitchFamily="34" charset="0"/>
                        </a:rPr>
                        <a:t>            </a:t>
                      </a:r>
                      <a:r>
                        <a:rPr lang="fr-FR" sz="700" b="0" i="0" u="none" strike="noStrike" dirty="0" smtClean="0">
                          <a:effectLst/>
                          <a:latin typeface="Calibri" panose="020F0502020204030204" pitchFamily="34" charset="0"/>
                        </a:rPr>
                        <a:t>130 517 € </a:t>
                      </a:r>
                      <a:endParaRPr lang="fr-FR" sz="700" b="0" i="0" u="none" strike="noStrike" dirty="0">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 xmlns:a16="http://schemas.microsoft.com/office/drawing/2014/main" val="3577028313"/>
                  </a:ext>
                </a:extLst>
              </a:tr>
              <a:tr h="181916">
                <a:tc vMerge="1">
                  <a:txBody>
                    <a:bodyPr/>
                    <a:lstStyle/>
                    <a:p>
                      <a:endParaRPr lang="fr-FR"/>
                    </a:p>
                  </a:txBody>
                  <a:tcPr/>
                </a:tc>
                <a:tc gridSpan="2">
                  <a:txBody>
                    <a:bodyPr/>
                    <a:lstStyle/>
                    <a:p>
                      <a:pPr algn="ctr" fontAlgn="ctr">
                        <a:buNone/>
                      </a:pPr>
                      <a:r>
                        <a:rPr lang="fr-FR" sz="700" b="0" i="0" u="none" strike="noStrike" dirty="0">
                          <a:solidFill>
                            <a:sysClr val="windowText" lastClr="000000"/>
                          </a:solidFill>
                          <a:effectLst/>
                          <a:latin typeface="Calibri" panose="020F0502020204030204" pitchFamily="34" charset="0"/>
                        </a:rPr>
                        <a:t>                                           </a:t>
                      </a:r>
                      <a:r>
                        <a:rPr lang="fr-FR" sz="700" b="0" i="0" u="none" strike="noStrike" dirty="0" smtClean="0">
                          <a:solidFill>
                            <a:sysClr val="windowText" lastClr="000000"/>
                          </a:solidFill>
                          <a:effectLst/>
                          <a:latin typeface="Calibri" panose="020F0502020204030204" pitchFamily="34" charset="0"/>
                        </a:rPr>
                        <a:t>266</a:t>
                      </a:r>
                      <a:r>
                        <a:rPr lang="fr-FR" sz="700" b="0" i="0" u="none" strike="noStrike" baseline="0" dirty="0" smtClean="0">
                          <a:solidFill>
                            <a:sysClr val="windowText" lastClr="000000"/>
                          </a:solidFill>
                          <a:effectLst/>
                          <a:latin typeface="Calibri" panose="020F0502020204030204" pitchFamily="34" charset="0"/>
                        </a:rPr>
                        <a:t> 025</a:t>
                      </a:r>
                      <a:r>
                        <a:rPr lang="fr-FR" sz="700" b="0" i="0" u="none" strike="noStrike" dirty="0" smtClean="0">
                          <a:solidFill>
                            <a:sysClr val="windowText" lastClr="000000"/>
                          </a:solidFill>
                          <a:effectLst/>
                          <a:latin typeface="Calibri" panose="020F0502020204030204" pitchFamily="34" charset="0"/>
                        </a:rPr>
                        <a:t> </a:t>
                      </a:r>
                      <a:r>
                        <a:rPr lang="fr-FR" sz="700" b="0" i="0" u="none" strike="noStrike" dirty="0">
                          <a:solidFill>
                            <a:sysClr val="windowText" lastClr="000000"/>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hMerge="1">
                  <a:txBody>
                    <a:bodyPr/>
                    <a:lstStyle/>
                    <a:p>
                      <a:endParaRPr lang="fr-FR"/>
                    </a:p>
                  </a:txBody>
                  <a:tcPr/>
                </a:tc>
                <a:tc>
                  <a:txBody>
                    <a:bodyPr/>
                    <a:lstStyle/>
                    <a:p>
                      <a:pPr algn="ctr" fontAlgn="ctr">
                        <a:buNone/>
                      </a:pPr>
                      <a:r>
                        <a:rPr lang="fr-FR" sz="700" b="1" i="0"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gridSpan="2">
                  <a:txBody>
                    <a:bodyPr/>
                    <a:lstStyle/>
                    <a:p>
                      <a:pPr algn="ctr" fontAlgn="ctr">
                        <a:buNone/>
                      </a:pPr>
                      <a:r>
                        <a:rPr lang="fr-FR" sz="700" b="0" i="0" u="none" strike="noStrike" dirty="0">
                          <a:effectLst/>
                          <a:latin typeface="Calibri" panose="020F0502020204030204" pitchFamily="34" charset="0"/>
                        </a:rPr>
                        <a:t>                                           </a:t>
                      </a:r>
                      <a:r>
                        <a:rPr lang="fr-FR" sz="700" b="0" i="0" u="none" strike="noStrike" dirty="0" smtClean="0">
                          <a:effectLst/>
                          <a:latin typeface="Calibri" panose="020F0502020204030204" pitchFamily="34" charset="0"/>
                        </a:rPr>
                        <a:t>241 517€ </a:t>
                      </a:r>
                      <a:endParaRPr lang="fr-FR" sz="700" b="0" i="0" u="none" strike="noStrike" dirty="0">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hMerge="1">
                  <a:txBody>
                    <a:bodyPr/>
                    <a:lstStyle/>
                    <a:p>
                      <a:endParaRPr lang="fr-FR"/>
                    </a:p>
                  </a:txBody>
                  <a:tcPr/>
                </a:tc>
                <a:extLst>
                  <a:ext uri="{0D108BD9-81ED-4DB2-BD59-A6C34878D82A}">
                    <a16:rowId xmlns="" xmlns:a16="http://schemas.microsoft.com/office/drawing/2014/main" val="4240997255"/>
                  </a:ext>
                </a:extLst>
              </a:tr>
              <a:tr h="116770">
                <a:tc>
                  <a:txBody>
                    <a:bodyPr/>
                    <a:lstStyle/>
                    <a:p>
                      <a:pPr algn="l" fontAlgn="b">
                        <a:buNone/>
                      </a:pPr>
                      <a:endParaRPr lang="fr-FR" sz="700" b="0" i="0" u="none" strike="noStrike">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endParaRPr lang="fr-FR" sz="700" b="0" i="0" u="none" strike="noStrike">
                        <a:solidFill>
                          <a:srgbClr val="FF0000"/>
                        </a:solidFill>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endParaRPr lang="fr-FR" sz="700" b="0" i="0" u="none" strike="noStrike" dirty="0">
                        <a:solidFill>
                          <a:srgbClr val="FF0000"/>
                        </a:solidFill>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r-FR" sz="700" b="0" i="0" u="none" strike="noStrike">
                          <a:effectLst/>
                          <a:latin typeface="Calibri" panose="020F0502020204030204" pitchFamily="34" charset="0"/>
                        </a:rPr>
                        <a:t> </a:t>
                      </a:r>
                    </a:p>
                  </a:txBody>
                  <a:tcPr marL="5769" marR="5769" marT="5769" marB="0" anchor="b">
                    <a:lnL>
                      <a:noFill/>
                    </a:lnL>
                    <a:lnR>
                      <a:noFill/>
                    </a:lnR>
                    <a:lnT>
                      <a:noFill/>
                    </a:lnT>
                    <a:lnB>
                      <a:noFill/>
                    </a:lnB>
                    <a:solidFill>
                      <a:srgbClr val="FFFFFF"/>
                    </a:solidFill>
                  </a:tcPr>
                </a:tc>
                <a:tc>
                  <a:txBody>
                    <a:bodyPr/>
                    <a:lstStyle/>
                    <a:p>
                      <a:pPr algn="ctr" fontAlgn="b">
                        <a:buNone/>
                      </a:pPr>
                      <a:endParaRPr lang="fr-FR" sz="700" b="0" i="0" u="none" strike="noStrike">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endParaRPr lang="fr-FR" sz="700" b="0" i="0" u="none" strike="noStrike">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810602939"/>
                  </a:ext>
                </a:extLst>
              </a:tr>
              <a:tr h="227395">
                <a:tc>
                  <a:txBody>
                    <a:bodyPr/>
                    <a:lstStyle/>
                    <a:p>
                      <a:pPr algn="ctr" fontAlgn="ctr">
                        <a:buNone/>
                      </a:pPr>
                      <a:r>
                        <a:rPr lang="fr-FR" sz="700" b="0" i="1" u="none" strike="noStrike">
                          <a:effectLst/>
                          <a:latin typeface="Calibri" panose="020F0502020204030204" pitchFamily="34" charset="0"/>
                        </a:rPr>
                        <a:t>EMPLOIS</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buNone/>
                      </a:pPr>
                      <a:r>
                        <a:rPr lang="fr-FR" sz="700" b="0" i="1" u="none" strike="noStrike" dirty="0">
                          <a:solidFill>
                            <a:schemeClr val="tx1"/>
                          </a:solidFill>
                          <a:effectLst/>
                          <a:latin typeface="Calibri" panose="020F0502020204030204" pitchFamily="34" charset="0"/>
                        </a:rPr>
                        <a:t> NOEL </a:t>
                      </a:r>
                      <a:r>
                        <a:rPr lang="fr-FR" sz="700" b="0" i="1" u="none" strike="noStrike" dirty="0" smtClean="0">
                          <a:solidFill>
                            <a:schemeClr val="tx1"/>
                          </a:solidFill>
                          <a:effectLst/>
                          <a:latin typeface="Calibri" panose="020F0502020204030204" pitchFamily="34" charset="0"/>
                        </a:rPr>
                        <a:t>2025</a:t>
                      </a:r>
                      <a:endParaRPr lang="fr-FR" sz="700" b="0" i="1" u="none" strike="noStrike" dirty="0">
                        <a:solidFill>
                          <a:schemeClr val="tx1"/>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buNone/>
                      </a:pPr>
                      <a:r>
                        <a:rPr lang="fr-FR" sz="700" b="0" i="1" u="none" strike="noStrike" dirty="0" smtClean="0">
                          <a:solidFill>
                            <a:schemeClr val="tx1"/>
                          </a:solidFill>
                          <a:effectLst/>
                          <a:latin typeface="Calibri" panose="020F0502020204030204" pitchFamily="34" charset="0"/>
                        </a:rPr>
                        <a:t>2025</a:t>
                      </a:r>
                      <a:endParaRPr lang="fr-FR" sz="700" b="0" i="1" u="none" strike="noStrike" dirty="0">
                        <a:solidFill>
                          <a:schemeClr val="tx1"/>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fr-FR" sz="700" b="0" i="1" u="none" strike="noStrike" dirty="0">
                          <a:effectLst/>
                          <a:latin typeface="Calibri" panose="020F0502020204030204" pitchFamily="34" charset="0"/>
                        </a:rPr>
                        <a:t> NOEL </a:t>
                      </a:r>
                      <a:r>
                        <a:rPr lang="fr-FR" sz="700" b="0" i="1" u="none" strike="noStrike" dirty="0" smtClean="0">
                          <a:effectLst/>
                          <a:latin typeface="Calibri" panose="020F0502020204030204" pitchFamily="34" charset="0"/>
                        </a:rPr>
                        <a:t>2024</a:t>
                      </a:r>
                      <a:endParaRPr lang="fr-FR" sz="700" b="0" i="1" u="none" strike="noStrike" dirty="0">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buNone/>
                      </a:pPr>
                      <a:r>
                        <a:rPr lang="fr-FR" sz="700" b="0" i="1" u="none" strike="noStrike" dirty="0" smtClean="0">
                          <a:effectLst/>
                          <a:latin typeface="Calibri" panose="020F0502020204030204" pitchFamily="34" charset="0"/>
                        </a:rPr>
                        <a:t>2024</a:t>
                      </a:r>
                      <a:endParaRPr lang="fr-FR" sz="700" b="0" i="1" u="none" strike="noStrike" dirty="0">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 xmlns:a16="http://schemas.microsoft.com/office/drawing/2014/main" val="224406631"/>
                  </a:ext>
                </a:extLst>
              </a:tr>
              <a:tr h="181916">
                <a:tc>
                  <a:txBody>
                    <a:bodyPr/>
                    <a:lstStyle/>
                    <a:p>
                      <a:pPr algn="l" fontAlgn="ctr">
                        <a:buNone/>
                      </a:pPr>
                      <a:r>
                        <a:rPr lang="fr-FR" sz="700" b="0" i="1" u="none" strike="noStrike">
                          <a:effectLst/>
                          <a:latin typeface="Calibri" panose="020F0502020204030204" pitchFamily="34" charset="0"/>
                        </a:rPr>
                        <a:t>Activités collectives</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600" b="0" i="1" u="none" strike="noStrike" dirty="0">
                          <a:solidFill>
                            <a:srgbClr val="FF0000"/>
                          </a:solidFill>
                          <a:effectLst/>
                          <a:latin typeface="Calibri" panose="020F0502020204030204" pitchFamily="34" charset="0"/>
                        </a:rPr>
                        <a:t>                </a:t>
                      </a:r>
                      <a:r>
                        <a:rPr kumimoji="0" lang="fr-FR" sz="700" b="0" i="0" u="none" strike="noStrike" dirty="0">
                          <a:solidFill>
                            <a:sysClr val="windowText" lastClr="000000"/>
                          </a:solidFill>
                          <a:effectLst/>
                          <a:latin typeface="Calibri" panose="020F0502020204030204" pitchFamily="34" charset="0"/>
                          <a:ea typeface="+mn-ea"/>
                          <a:cs typeface="+mn-cs"/>
                        </a:rPr>
                        <a:t>   </a:t>
                      </a:r>
                      <a:r>
                        <a:rPr kumimoji="0" lang="fr-FR" sz="700" b="0" i="0" u="none" strike="noStrike" dirty="0" smtClean="0">
                          <a:solidFill>
                            <a:sysClr val="windowText" lastClr="000000"/>
                          </a:solidFill>
                          <a:effectLst/>
                          <a:latin typeface="Calibri" panose="020F0502020204030204" pitchFamily="34" charset="0"/>
                          <a:ea typeface="+mn-ea"/>
                          <a:cs typeface="+mn-cs"/>
                        </a:rPr>
                        <a:t>110 475 € </a:t>
                      </a:r>
                      <a:endParaRPr kumimoji="0" lang="fr-FR" sz="700" b="0" i="0" u="none" strike="noStrike" dirty="0">
                        <a:solidFill>
                          <a:sysClr val="windowText" lastClr="000000"/>
                        </a:solidFill>
                        <a:effectLst/>
                        <a:latin typeface="Calibri" panose="020F0502020204030204" pitchFamily="34" charset="0"/>
                        <a:ea typeface="+mn-ea"/>
                        <a:cs typeface="+mn-cs"/>
                      </a:endParaRP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457200" lvl="1" algn="l" rtl="0" eaLnBrk="1" fontAlgn="ctr" latinLnBrk="0" hangingPunct="1">
                        <a:buNone/>
                      </a:pPr>
                      <a:r>
                        <a:rPr kumimoji="0" lang="fr-FR" sz="700" b="0" i="0" u="none" strike="noStrike" dirty="0">
                          <a:solidFill>
                            <a:sysClr val="windowText" lastClr="000000"/>
                          </a:solidFill>
                          <a:effectLst/>
                          <a:latin typeface="Calibri" panose="020F0502020204030204" pitchFamily="34" charset="0"/>
                          <a:ea typeface="+mn-ea"/>
                          <a:cs typeface="+mn-cs"/>
                        </a:rPr>
                        <a:t>              </a:t>
                      </a:r>
                      <a:r>
                        <a:rPr kumimoji="0" lang="fr-FR" sz="700" b="0" i="0" u="none" strike="noStrike" dirty="0" smtClean="0">
                          <a:solidFill>
                            <a:sysClr val="windowText" lastClr="000000"/>
                          </a:solidFill>
                          <a:effectLst/>
                          <a:latin typeface="Calibri" panose="020F0502020204030204" pitchFamily="34" charset="0"/>
                          <a:ea typeface="+mn-ea"/>
                          <a:cs typeface="+mn-cs"/>
                        </a:rPr>
                        <a:t>53 63 0€ </a:t>
                      </a:r>
                      <a:endParaRPr kumimoji="0" lang="fr-FR" sz="700" b="0" i="0" u="none" strike="noStrike" dirty="0">
                        <a:solidFill>
                          <a:sysClr val="windowText" lastClr="000000"/>
                        </a:solidFill>
                        <a:effectLst/>
                        <a:latin typeface="Calibri" panose="020F0502020204030204" pitchFamily="34" charset="0"/>
                        <a:ea typeface="+mn-ea"/>
                        <a:cs typeface="+mn-cs"/>
                      </a:endParaRPr>
                    </a:p>
                  </a:txBody>
                  <a:tcPr marL="5769" marR="5769" marT="57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lvl="1" algn="l" fontAlgn="ctr">
                        <a:buNone/>
                      </a:pPr>
                      <a:r>
                        <a:rPr kumimoji="0" lang="fr-FR" sz="700" b="0" i="0" u="none" strike="noStrike" dirty="0" smtClean="0">
                          <a:solidFill>
                            <a:sysClr val="windowText" lastClr="000000"/>
                          </a:solidFill>
                          <a:effectLst/>
                          <a:latin typeface="Calibri" panose="020F0502020204030204" pitchFamily="34" charset="0"/>
                          <a:ea typeface="+mn-ea"/>
                          <a:cs typeface="+mn-cs"/>
                        </a:rPr>
                        <a:t>              114 475 € </a:t>
                      </a:r>
                      <a:endParaRPr kumimoji="0" lang="fr-FR" sz="700" b="0" i="0" u="none" strike="noStrike" dirty="0">
                        <a:solidFill>
                          <a:sysClr val="windowText" lastClr="000000"/>
                        </a:solidFill>
                        <a:effectLst/>
                        <a:latin typeface="Calibri" panose="020F0502020204030204" pitchFamily="34" charset="0"/>
                        <a:ea typeface="+mn-ea"/>
                        <a:cs typeface="+mn-cs"/>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1" algn="l" fontAlgn="b">
                        <a:buNone/>
                      </a:pPr>
                      <a:r>
                        <a:rPr kumimoji="0" lang="fr-FR" sz="700" b="0" i="0" u="none" strike="noStrike" dirty="0">
                          <a:solidFill>
                            <a:sysClr val="windowText" lastClr="000000"/>
                          </a:solidFill>
                          <a:effectLst/>
                          <a:latin typeface="Calibri" panose="020F0502020204030204" pitchFamily="34" charset="0"/>
                          <a:ea typeface="+mn-ea"/>
                          <a:cs typeface="+mn-cs"/>
                        </a:rPr>
                        <a:t>            </a:t>
                      </a:r>
                      <a:r>
                        <a:rPr kumimoji="0" lang="fr-FR" sz="700" b="0" i="0" u="none" strike="noStrike" dirty="0" smtClean="0">
                          <a:solidFill>
                            <a:sysClr val="windowText" lastClr="000000"/>
                          </a:solidFill>
                          <a:effectLst/>
                          <a:latin typeface="Calibri" panose="020F0502020204030204" pitchFamily="34" charset="0"/>
                          <a:ea typeface="+mn-ea"/>
                          <a:cs typeface="+mn-cs"/>
                        </a:rPr>
                        <a:t>74 984 </a:t>
                      </a:r>
                      <a:r>
                        <a:rPr kumimoji="0" lang="fr-FR" sz="700" b="0" i="0" u="none" strike="noStrike" dirty="0">
                          <a:solidFill>
                            <a:sysClr val="windowText" lastClr="000000"/>
                          </a:solidFill>
                          <a:effectLst/>
                          <a:latin typeface="Calibri" panose="020F0502020204030204" pitchFamily="34" charset="0"/>
                          <a:ea typeface="+mn-ea"/>
                          <a:cs typeface="+mn-cs"/>
                        </a:rPr>
                        <a:t>€ </a:t>
                      </a:r>
                    </a:p>
                  </a:txBody>
                  <a:tcPr marL="5769" marR="5769" marT="5769"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124267658"/>
                  </a:ext>
                </a:extLst>
              </a:tr>
              <a:tr h="185291">
                <a:tc>
                  <a:txBody>
                    <a:bodyPr/>
                    <a:lstStyle/>
                    <a:p>
                      <a:pPr algn="l" fontAlgn="ctr">
                        <a:buNone/>
                      </a:pPr>
                      <a:r>
                        <a:rPr lang="fr-FR" sz="700" b="0" i="1" u="none" strike="noStrike" dirty="0">
                          <a:effectLst/>
                          <a:latin typeface="Calibri" panose="020F0502020204030204" pitchFamily="34" charset="0"/>
                        </a:rPr>
                        <a:t>Billetterie</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600" b="0" i="1" u="none" strike="noStrike">
                          <a:solidFill>
                            <a:srgbClr val="FF0000"/>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457200" lvl="1" algn="l" rtl="0" eaLnBrk="1" fontAlgn="ctr" latinLnBrk="0" hangingPunct="1">
                        <a:buNone/>
                      </a:pPr>
                      <a:r>
                        <a:rPr kumimoji="0" lang="fr-FR" sz="700" b="0" i="0" u="none" strike="noStrike" dirty="0">
                          <a:solidFill>
                            <a:sysClr val="windowText" lastClr="000000"/>
                          </a:solidFill>
                          <a:effectLst/>
                          <a:latin typeface="Calibri" panose="020F0502020204030204" pitchFamily="34" charset="0"/>
                          <a:ea typeface="+mn-ea"/>
                          <a:cs typeface="+mn-cs"/>
                        </a:rPr>
                        <a:t>                </a:t>
                      </a:r>
                      <a:r>
                        <a:rPr kumimoji="0" lang="fr-FR" sz="700" b="0" i="0" u="none" strike="noStrike" dirty="0" smtClean="0">
                          <a:solidFill>
                            <a:sysClr val="windowText" lastClr="000000"/>
                          </a:solidFill>
                          <a:effectLst/>
                          <a:latin typeface="Calibri" panose="020F0502020204030204" pitchFamily="34" charset="0"/>
                          <a:ea typeface="+mn-ea"/>
                          <a:cs typeface="+mn-cs"/>
                        </a:rPr>
                        <a:t>7 647 </a:t>
                      </a:r>
                      <a:r>
                        <a:rPr kumimoji="0" lang="fr-FR" sz="700" b="0" i="0" u="none" strike="noStrike" dirty="0">
                          <a:solidFill>
                            <a:sysClr val="windowText" lastClr="000000"/>
                          </a:solidFill>
                          <a:effectLst/>
                          <a:latin typeface="Calibri" panose="020F0502020204030204" pitchFamily="34" charset="0"/>
                          <a:ea typeface="+mn-ea"/>
                          <a:cs typeface="+mn-cs"/>
                        </a:rPr>
                        <a:t>€ </a:t>
                      </a:r>
                    </a:p>
                  </a:txBody>
                  <a:tcPr marL="5769" marR="5769" marT="57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kumimoji="0" lang="fr-FR" sz="700" b="0" i="0" u="none" strike="noStrike" dirty="0">
                          <a:solidFill>
                            <a:sysClr val="windowText" lastClr="000000"/>
                          </a:solidFill>
                          <a:effectLst/>
                          <a:latin typeface="Calibri" panose="020F0502020204030204" pitchFamily="34" charset="0"/>
                          <a:ea typeface="+mn-ea"/>
                          <a:cs typeface="+mn-cs"/>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1" algn="l" fontAlgn="b">
                        <a:buNone/>
                      </a:pPr>
                      <a:r>
                        <a:rPr kumimoji="0" lang="fr-FR" sz="700" b="0" i="0" u="none" strike="noStrike" dirty="0">
                          <a:solidFill>
                            <a:sysClr val="windowText" lastClr="000000"/>
                          </a:solidFill>
                          <a:effectLst/>
                          <a:latin typeface="Calibri" panose="020F0502020204030204" pitchFamily="34" charset="0"/>
                          <a:ea typeface="+mn-ea"/>
                          <a:cs typeface="+mn-cs"/>
                        </a:rPr>
                        <a:t>              </a:t>
                      </a:r>
                      <a:r>
                        <a:rPr kumimoji="0" lang="fr-FR" sz="700" b="0" i="0" u="none" strike="noStrike" dirty="0" smtClean="0">
                          <a:solidFill>
                            <a:sysClr val="windowText" lastClr="000000"/>
                          </a:solidFill>
                          <a:effectLst/>
                          <a:latin typeface="Calibri" panose="020F0502020204030204" pitchFamily="34" charset="0"/>
                          <a:ea typeface="+mn-ea"/>
                          <a:cs typeface="+mn-cs"/>
                        </a:rPr>
                        <a:t>8 245 </a:t>
                      </a:r>
                      <a:r>
                        <a:rPr kumimoji="0" lang="fr-FR" sz="700" b="0" i="0" u="none" strike="noStrike" dirty="0">
                          <a:solidFill>
                            <a:sysClr val="windowText" lastClr="000000"/>
                          </a:solidFill>
                          <a:effectLst/>
                          <a:latin typeface="Calibri" panose="020F0502020204030204" pitchFamily="34" charset="0"/>
                          <a:ea typeface="+mn-ea"/>
                          <a:cs typeface="+mn-cs"/>
                        </a:rPr>
                        <a:t>€ </a:t>
                      </a:r>
                    </a:p>
                  </a:txBody>
                  <a:tcPr marL="5769" marR="5769" marT="576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2250093814"/>
                  </a:ext>
                </a:extLst>
              </a:tr>
              <a:tr h="181916">
                <a:tc>
                  <a:txBody>
                    <a:bodyPr/>
                    <a:lstStyle/>
                    <a:p>
                      <a:pPr algn="l" fontAlgn="ctr">
                        <a:buNone/>
                      </a:pPr>
                      <a:r>
                        <a:rPr lang="fr-FR" sz="700" b="0" i="1" u="none" strike="noStrike">
                          <a:effectLst/>
                          <a:latin typeface="Calibri" panose="020F0502020204030204" pitchFamily="34" charset="0"/>
                        </a:rPr>
                        <a:t>Frais de personnel</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700" b="0" i="0" u="none" strike="noStrike">
                          <a:solidFill>
                            <a:srgbClr val="FF0000"/>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457200" lvl="1" algn="l" rtl="0" eaLnBrk="1" fontAlgn="ctr" latinLnBrk="0" hangingPunct="1">
                        <a:buNone/>
                      </a:pPr>
                      <a:r>
                        <a:rPr kumimoji="0" lang="fr-FR" sz="700" b="0" i="0" u="none" strike="noStrike" dirty="0">
                          <a:solidFill>
                            <a:sysClr val="windowText" lastClr="000000"/>
                          </a:solidFill>
                          <a:effectLst/>
                          <a:latin typeface="Calibri" panose="020F0502020204030204" pitchFamily="34" charset="0"/>
                          <a:ea typeface="+mn-ea"/>
                          <a:cs typeface="+mn-cs"/>
                        </a:rPr>
                        <a:t>              </a:t>
                      </a:r>
                      <a:r>
                        <a:rPr kumimoji="0" lang="fr-FR" sz="700" b="0" i="0" u="none" strike="noStrike" dirty="0" smtClean="0">
                          <a:solidFill>
                            <a:sysClr val="windowText" lastClr="000000"/>
                          </a:solidFill>
                          <a:effectLst/>
                          <a:latin typeface="Calibri" panose="020F0502020204030204" pitchFamily="34" charset="0"/>
                          <a:ea typeface="+mn-ea"/>
                          <a:cs typeface="+mn-cs"/>
                        </a:rPr>
                        <a:t>56 594 € </a:t>
                      </a:r>
                      <a:endParaRPr kumimoji="0" lang="fr-FR" sz="700" b="0" i="0" u="none" strike="noStrike" dirty="0">
                        <a:solidFill>
                          <a:sysClr val="windowText" lastClr="000000"/>
                        </a:solidFill>
                        <a:effectLst/>
                        <a:latin typeface="Calibri" panose="020F0502020204030204" pitchFamily="34" charset="0"/>
                        <a:ea typeface="+mn-ea"/>
                        <a:cs typeface="+mn-cs"/>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kumimoji="0" lang="fr-FR" sz="700" b="0" i="0" u="none" strike="noStrike" dirty="0">
                          <a:solidFill>
                            <a:sysClr val="windowText" lastClr="000000"/>
                          </a:solidFill>
                          <a:effectLst/>
                          <a:latin typeface="Calibri" panose="020F0502020204030204" pitchFamily="34" charset="0"/>
                          <a:ea typeface="+mn-ea"/>
                          <a:cs typeface="+mn-cs"/>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1" algn="l" fontAlgn="ctr">
                        <a:buNone/>
                      </a:pPr>
                      <a:r>
                        <a:rPr kumimoji="0" lang="fr-FR" sz="700" b="0" i="0" u="none" strike="noStrike" dirty="0">
                          <a:solidFill>
                            <a:sysClr val="windowText" lastClr="000000"/>
                          </a:solidFill>
                          <a:effectLst/>
                          <a:latin typeface="Calibri" panose="020F0502020204030204" pitchFamily="34" charset="0"/>
                          <a:ea typeface="+mn-ea"/>
                          <a:cs typeface="+mn-cs"/>
                        </a:rPr>
                        <a:t>              </a:t>
                      </a:r>
                      <a:r>
                        <a:rPr kumimoji="0" lang="fr-FR" sz="700" b="0" i="0" u="none" strike="noStrike" dirty="0" smtClean="0">
                          <a:solidFill>
                            <a:sysClr val="windowText" lastClr="000000"/>
                          </a:solidFill>
                          <a:effectLst/>
                          <a:latin typeface="Calibri" panose="020F0502020204030204" pitchFamily="34" charset="0"/>
                          <a:ea typeface="+mn-ea"/>
                          <a:cs typeface="+mn-cs"/>
                        </a:rPr>
                        <a:t>55  550 </a:t>
                      </a:r>
                      <a:r>
                        <a:rPr kumimoji="0" lang="fr-FR" sz="700" b="0" i="0" u="none" strike="noStrike" dirty="0">
                          <a:solidFill>
                            <a:sysClr val="windowText" lastClr="000000"/>
                          </a:solidFill>
                          <a:effectLst/>
                          <a:latin typeface="Calibri" panose="020F0502020204030204" pitchFamily="34" charset="0"/>
                          <a:ea typeface="+mn-ea"/>
                          <a:cs typeface="+mn-cs"/>
                        </a:rPr>
                        <a:t>€ </a:t>
                      </a: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 xmlns:a16="http://schemas.microsoft.com/office/drawing/2014/main" val="1856120420"/>
                  </a:ext>
                </a:extLst>
              </a:tr>
              <a:tr h="181916">
                <a:tc>
                  <a:txBody>
                    <a:bodyPr/>
                    <a:lstStyle/>
                    <a:p>
                      <a:pPr algn="l" fontAlgn="ctr">
                        <a:buNone/>
                      </a:pPr>
                      <a:r>
                        <a:rPr lang="fr-FR" sz="700" b="0" i="1" u="none" strike="noStrike">
                          <a:effectLst/>
                          <a:latin typeface="Calibri" panose="020F0502020204030204" pitchFamily="34" charset="0"/>
                        </a:rPr>
                        <a:t>Autres Achats et Charges externes</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700" b="0" i="0" u="none" strike="noStrike">
                          <a:solidFill>
                            <a:srgbClr val="FF0000"/>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457200" lvl="1" algn="l" rtl="0" eaLnBrk="1" fontAlgn="ctr" latinLnBrk="0" hangingPunct="1">
                        <a:buNone/>
                      </a:pPr>
                      <a:r>
                        <a:rPr kumimoji="0" lang="fr-FR" sz="700" b="0" i="0" u="none" strike="noStrike" dirty="0">
                          <a:solidFill>
                            <a:sysClr val="windowText" lastClr="000000"/>
                          </a:solidFill>
                          <a:effectLst/>
                          <a:latin typeface="Calibri" panose="020F0502020204030204" pitchFamily="34" charset="0"/>
                          <a:ea typeface="+mn-ea"/>
                          <a:cs typeface="+mn-cs"/>
                        </a:rPr>
                        <a:t>              </a:t>
                      </a:r>
                      <a:r>
                        <a:rPr kumimoji="0" lang="fr-FR" sz="700" b="0" i="0" u="none" strike="noStrike" dirty="0" smtClean="0">
                          <a:solidFill>
                            <a:sysClr val="windowText" lastClr="000000"/>
                          </a:solidFill>
                          <a:effectLst/>
                          <a:latin typeface="Calibri" panose="020F0502020204030204" pitchFamily="34" charset="0"/>
                          <a:ea typeface="+mn-ea"/>
                          <a:cs typeface="+mn-cs"/>
                        </a:rPr>
                        <a:t>14 87 9€ </a:t>
                      </a:r>
                      <a:endParaRPr kumimoji="0" lang="fr-FR" sz="700" b="0" i="0" u="none" strike="noStrike" dirty="0">
                        <a:solidFill>
                          <a:sysClr val="windowText" lastClr="000000"/>
                        </a:solidFill>
                        <a:effectLst/>
                        <a:latin typeface="Calibri" panose="020F0502020204030204" pitchFamily="34" charset="0"/>
                        <a:ea typeface="+mn-ea"/>
                        <a:cs typeface="+mn-cs"/>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kumimoji="0" lang="fr-FR" sz="700" b="0" i="0" u="none" strike="noStrike" dirty="0">
                          <a:solidFill>
                            <a:sysClr val="windowText" lastClr="000000"/>
                          </a:solidFill>
                          <a:effectLst/>
                          <a:latin typeface="Calibri" panose="020F0502020204030204" pitchFamily="34" charset="0"/>
                          <a:ea typeface="+mn-ea"/>
                          <a:cs typeface="+mn-cs"/>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1" algn="l" fontAlgn="ctr">
                        <a:buNone/>
                      </a:pPr>
                      <a:r>
                        <a:rPr kumimoji="0" lang="fr-FR" sz="700" b="0" i="0" u="none" strike="noStrike" dirty="0">
                          <a:solidFill>
                            <a:sysClr val="windowText" lastClr="000000"/>
                          </a:solidFill>
                          <a:effectLst/>
                          <a:latin typeface="Calibri" panose="020F0502020204030204" pitchFamily="34" charset="0"/>
                          <a:ea typeface="+mn-ea"/>
                          <a:cs typeface="+mn-cs"/>
                        </a:rPr>
                        <a:t>              </a:t>
                      </a:r>
                      <a:r>
                        <a:rPr kumimoji="0" lang="fr-FR" sz="700" b="0" i="0" u="none" strike="noStrike" dirty="0" smtClean="0">
                          <a:solidFill>
                            <a:sysClr val="windowText" lastClr="000000"/>
                          </a:solidFill>
                          <a:effectLst/>
                          <a:latin typeface="Calibri" panose="020F0502020204030204" pitchFamily="34" charset="0"/>
                          <a:ea typeface="+mn-ea"/>
                          <a:cs typeface="+mn-cs"/>
                        </a:rPr>
                        <a:t>15 615 </a:t>
                      </a:r>
                      <a:r>
                        <a:rPr kumimoji="0" lang="fr-FR" sz="700" b="0" i="0" u="none" strike="noStrike" dirty="0">
                          <a:solidFill>
                            <a:sysClr val="windowText" lastClr="000000"/>
                          </a:solidFill>
                          <a:effectLst/>
                          <a:latin typeface="Calibri" panose="020F0502020204030204" pitchFamily="34" charset="0"/>
                          <a:ea typeface="+mn-ea"/>
                          <a:cs typeface="+mn-cs"/>
                        </a:rPr>
                        <a:t>€ </a:t>
                      </a: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408782485"/>
                  </a:ext>
                </a:extLst>
              </a:tr>
              <a:tr h="181916">
                <a:tc>
                  <a:txBody>
                    <a:bodyPr/>
                    <a:lstStyle/>
                    <a:p>
                      <a:pPr algn="l" fontAlgn="ctr">
                        <a:buNone/>
                      </a:pPr>
                      <a:r>
                        <a:rPr lang="fr-FR" sz="700" b="0" i="1" u="none" strike="noStrike">
                          <a:effectLst/>
                          <a:latin typeface="Calibri" panose="020F0502020204030204" pitchFamily="34" charset="0"/>
                        </a:rPr>
                        <a:t>Dotations aux amortissements</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700" b="0" i="0" u="none" strike="noStrike">
                          <a:solidFill>
                            <a:srgbClr val="FF0000"/>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457200" lvl="1" algn="l" rtl="0" eaLnBrk="1" fontAlgn="ctr" latinLnBrk="0" hangingPunct="1">
                        <a:buNone/>
                      </a:pPr>
                      <a:r>
                        <a:rPr kumimoji="0" lang="fr-FR" sz="700" b="0" i="0" u="none" strike="noStrike" dirty="0">
                          <a:solidFill>
                            <a:sysClr val="windowText" lastClr="000000"/>
                          </a:solidFill>
                          <a:effectLst/>
                          <a:latin typeface="Calibri" panose="020F0502020204030204" pitchFamily="34" charset="0"/>
                          <a:ea typeface="+mn-ea"/>
                          <a:cs typeface="+mn-cs"/>
                        </a:rPr>
                        <a:t> </a:t>
                      </a: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kumimoji="0" lang="fr-FR" sz="700" b="0" i="0" u="none" strike="noStrike" dirty="0">
                          <a:solidFill>
                            <a:sysClr val="windowText" lastClr="000000"/>
                          </a:solidFill>
                          <a:effectLst/>
                          <a:latin typeface="Calibri" panose="020F0502020204030204" pitchFamily="34" charset="0"/>
                          <a:ea typeface="+mn-ea"/>
                          <a:cs typeface="+mn-cs"/>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kumimoji="0" lang="fr-FR" sz="700" b="0" i="0" u="none" strike="noStrike" dirty="0">
                          <a:solidFill>
                            <a:sysClr val="windowText" lastClr="000000"/>
                          </a:solidFill>
                          <a:effectLst/>
                          <a:latin typeface="Calibri" panose="020F0502020204030204" pitchFamily="34" charset="0"/>
                          <a:ea typeface="+mn-ea"/>
                          <a:cs typeface="+mn-cs"/>
                        </a:rPr>
                        <a:t> </a:t>
                      </a: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520720442"/>
                  </a:ext>
                </a:extLst>
              </a:tr>
              <a:tr h="181916">
                <a:tc>
                  <a:txBody>
                    <a:bodyPr/>
                    <a:lstStyle/>
                    <a:p>
                      <a:pPr algn="l" fontAlgn="ctr">
                        <a:buNone/>
                      </a:pPr>
                      <a:r>
                        <a:rPr lang="fr-FR" sz="700" b="0" i="1" u="none" strike="noStrike">
                          <a:effectLst/>
                          <a:latin typeface="Calibri" panose="020F0502020204030204" pitchFamily="34" charset="0"/>
                        </a:rPr>
                        <a:t>Divers (Autres produits et autres charges)</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700" b="0" i="0" u="none" strike="noStrike">
                          <a:solidFill>
                            <a:srgbClr val="FF0000"/>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457200" lvl="1" algn="l" rtl="0" eaLnBrk="1" fontAlgn="ctr" latinLnBrk="0" hangingPunct="1">
                        <a:buNone/>
                      </a:pPr>
                      <a:r>
                        <a:rPr kumimoji="0" lang="fr-FR" sz="700" b="0" i="0" u="none" strike="noStrike" dirty="0">
                          <a:solidFill>
                            <a:sysClr val="windowText" lastClr="000000"/>
                          </a:solidFill>
                          <a:effectLst/>
                          <a:latin typeface="Calibri" panose="020F0502020204030204" pitchFamily="34" charset="0"/>
                          <a:ea typeface="+mn-ea"/>
                          <a:cs typeface="+mn-cs"/>
                        </a:rPr>
                        <a:t>                </a:t>
                      </a:r>
                      <a:r>
                        <a:rPr kumimoji="0" lang="fr-FR" sz="700" b="0" i="0" u="none" strike="noStrike" dirty="0" smtClean="0">
                          <a:solidFill>
                            <a:sysClr val="windowText" lastClr="000000"/>
                          </a:solidFill>
                          <a:effectLst/>
                          <a:latin typeface="Calibri" panose="020F0502020204030204" pitchFamily="34" charset="0"/>
                          <a:ea typeface="+mn-ea"/>
                          <a:cs typeface="+mn-cs"/>
                        </a:rPr>
                        <a:t>1 856 € </a:t>
                      </a:r>
                      <a:endParaRPr kumimoji="0" lang="fr-FR" sz="700" b="0" i="0" u="none" strike="noStrike" dirty="0">
                        <a:solidFill>
                          <a:sysClr val="windowText" lastClr="000000"/>
                        </a:solidFill>
                        <a:effectLst/>
                        <a:latin typeface="Calibri" panose="020F0502020204030204" pitchFamily="34" charset="0"/>
                        <a:ea typeface="+mn-ea"/>
                        <a:cs typeface="+mn-cs"/>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kumimoji="0" lang="fr-FR" sz="700" b="0" i="0" u="none" strike="noStrike" dirty="0">
                          <a:solidFill>
                            <a:sysClr val="windowText" lastClr="000000"/>
                          </a:solidFill>
                          <a:effectLst/>
                          <a:latin typeface="Calibri" panose="020F0502020204030204" pitchFamily="34" charset="0"/>
                          <a:ea typeface="+mn-ea"/>
                          <a:cs typeface="+mn-cs"/>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lvl="1" algn="ctr" fontAlgn="ctr">
                        <a:buNone/>
                      </a:pPr>
                      <a:r>
                        <a:rPr kumimoji="0" lang="fr-FR" sz="700" b="0" i="0" u="none" strike="noStrike" dirty="0" smtClean="0">
                          <a:solidFill>
                            <a:sysClr val="windowText" lastClr="000000"/>
                          </a:solidFill>
                          <a:effectLst/>
                          <a:latin typeface="Calibri" panose="020F0502020204030204" pitchFamily="34" charset="0"/>
                          <a:ea typeface="+mn-ea"/>
                          <a:cs typeface="+mn-cs"/>
                        </a:rPr>
                        <a:t>2 011€ </a:t>
                      </a:r>
                      <a:endParaRPr kumimoji="0" lang="fr-FR" sz="700" b="0" i="0" u="none" strike="noStrike" dirty="0">
                        <a:solidFill>
                          <a:sysClr val="windowText" lastClr="000000"/>
                        </a:solidFill>
                        <a:effectLst/>
                        <a:latin typeface="Calibri" panose="020F0502020204030204" pitchFamily="34" charset="0"/>
                        <a:ea typeface="+mn-ea"/>
                        <a:cs typeface="+mn-cs"/>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850861311"/>
                  </a:ext>
                </a:extLst>
              </a:tr>
              <a:tr h="181916">
                <a:tc>
                  <a:txBody>
                    <a:bodyPr/>
                    <a:lstStyle/>
                    <a:p>
                      <a:pPr algn="ctr" fontAlgn="ctr">
                        <a:buNone/>
                      </a:pPr>
                      <a:r>
                        <a:rPr lang="fr-FR" sz="700" b="1" i="0" u="none" strike="noStrike">
                          <a:effectLst/>
                          <a:latin typeface="Calibri" panose="020F0502020204030204" pitchFamily="34" charset="0"/>
                        </a:rPr>
                        <a:t>TOTAL</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0" i="0" u="none" strike="noStrike">
                          <a:solidFill>
                            <a:srgbClr val="FF0000"/>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0" i="0" u="none" strike="noStrike" dirty="0">
                          <a:solidFill>
                            <a:schemeClr val="tx1"/>
                          </a:solidFill>
                          <a:effectLst/>
                          <a:latin typeface="Calibri" panose="020F0502020204030204" pitchFamily="34" charset="0"/>
                        </a:rPr>
                        <a:t>            </a:t>
                      </a:r>
                      <a:r>
                        <a:rPr lang="fr-FR" sz="700" b="0" i="0" u="none" strike="noStrike" dirty="0" smtClean="0">
                          <a:solidFill>
                            <a:schemeClr val="tx1"/>
                          </a:solidFill>
                          <a:effectLst/>
                          <a:latin typeface="Calibri" panose="020F0502020204030204" pitchFamily="34" charset="0"/>
                        </a:rPr>
                        <a:t>124 606 € </a:t>
                      </a:r>
                      <a:endParaRPr lang="fr-FR" sz="700" b="0" i="0" u="none" strike="noStrike" dirty="0">
                        <a:solidFill>
                          <a:schemeClr val="tx1"/>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1" i="0"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fr-FR" sz="700" b="0" i="0" u="none" strike="noStrike">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0" i="0" u="none" strike="noStrike" dirty="0">
                          <a:effectLst/>
                          <a:latin typeface="Calibri" panose="020F0502020204030204" pitchFamily="34" charset="0"/>
                        </a:rPr>
                        <a:t>            </a:t>
                      </a:r>
                      <a:r>
                        <a:rPr lang="fr-FR" sz="700" b="0" i="0" u="none" strike="noStrike" dirty="0" smtClean="0">
                          <a:effectLst/>
                          <a:latin typeface="Calibri" panose="020F0502020204030204" pitchFamily="34" charset="0"/>
                        </a:rPr>
                        <a:t>156 405 </a:t>
                      </a:r>
                      <a:r>
                        <a:rPr lang="fr-FR" sz="700" b="0" i="0" u="none" strike="noStrike" dirty="0">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extLst>
                  <a:ext uri="{0D108BD9-81ED-4DB2-BD59-A6C34878D82A}">
                    <a16:rowId xmlns="" xmlns:a16="http://schemas.microsoft.com/office/drawing/2014/main" val="3422861368"/>
                  </a:ext>
                </a:extLst>
              </a:tr>
              <a:tr h="181916">
                <a:tc>
                  <a:txBody>
                    <a:bodyPr/>
                    <a:lstStyle/>
                    <a:p>
                      <a:pPr algn="ctr" fontAlgn="ctr">
                        <a:buNone/>
                      </a:pPr>
                      <a:r>
                        <a:rPr lang="fr-FR" sz="700" b="1" i="0" u="none" strike="noStrike">
                          <a:effectLst/>
                          <a:latin typeface="Calibri" panose="020F0502020204030204" pitchFamily="34" charset="0"/>
                        </a:rPr>
                        <a:t>Emplois</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gridSpan="2">
                  <a:txBody>
                    <a:bodyPr/>
                    <a:lstStyle/>
                    <a:p>
                      <a:pPr algn="ctr" fontAlgn="ctr">
                        <a:buNone/>
                      </a:pPr>
                      <a:r>
                        <a:rPr lang="fr-FR" sz="700" b="0" i="0" u="none" strike="noStrike" dirty="0">
                          <a:solidFill>
                            <a:schemeClr val="tx1"/>
                          </a:solidFill>
                          <a:effectLst/>
                          <a:latin typeface="Calibri" panose="020F0502020204030204" pitchFamily="34" charset="0"/>
                        </a:rPr>
                        <a:t>                                           </a:t>
                      </a:r>
                      <a:r>
                        <a:rPr lang="fr-FR" sz="700" b="0" i="0" u="none" strike="noStrike" dirty="0" smtClean="0">
                          <a:solidFill>
                            <a:schemeClr val="tx1"/>
                          </a:solidFill>
                          <a:effectLst/>
                          <a:latin typeface="Calibri" panose="020F0502020204030204" pitchFamily="34" charset="0"/>
                        </a:rPr>
                        <a:t>124 606 € </a:t>
                      </a:r>
                      <a:endParaRPr lang="fr-FR" sz="700" b="0" i="0" u="none" strike="noStrike" dirty="0">
                        <a:solidFill>
                          <a:schemeClr val="tx1"/>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hMerge="1">
                  <a:txBody>
                    <a:bodyPr/>
                    <a:lstStyle/>
                    <a:p>
                      <a:endParaRPr lang="fr-FR"/>
                    </a:p>
                  </a:txBody>
                  <a:tcPr/>
                </a:tc>
                <a:tc>
                  <a:txBody>
                    <a:bodyPr/>
                    <a:lstStyle/>
                    <a:p>
                      <a:pPr algn="ctr" fontAlgn="ctr">
                        <a:buNone/>
                      </a:pPr>
                      <a:r>
                        <a:rPr lang="fr-FR" sz="700" b="1" i="0"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gridSpan="2">
                  <a:txBody>
                    <a:bodyPr/>
                    <a:lstStyle/>
                    <a:p>
                      <a:pPr algn="ctr" fontAlgn="ctr">
                        <a:buNone/>
                      </a:pPr>
                      <a:r>
                        <a:rPr lang="fr-FR" sz="700" b="0" i="0" u="none" strike="noStrike" dirty="0">
                          <a:effectLst/>
                          <a:latin typeface="Calibri" panose="020F0502020204030204" pitchFamily="34" charset="0"/>
                        </a:rPr>
                        <a:t>                                           </a:t>
                      </a:r>
                      <a:r>
                        <a:rPr lang="fr-FR" sz="700" b="0" i="0" u="none" strike="noStrike" dirty="0" smtClean="0">
                          <a:effectLst/>
                          <a:latin typeface="Calibri" panose="020F0502020204030204" pitchFamily="34" charset="0"/>
                        </a:rPr>
                        <a:t>156 405 </a:t>
                      </a:r>
                      <a:r>
                        <a:rPr lang="fr-FR" sz="700" b="0" i="0" u="none" strike="noStrike" dirty="0">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hMerge="1">
                  <a:txBody>
                    <a:bodyPr/>
                    <a:lstStyle/>
                    <a:p>
                      <a:endParaRPr lang="fr-FR"/>
                    </a:p>
                  </a:txBody>
                  <a:tcPr/>
                </a:tc>
                <a:extLst>
                  <a:ext uri="{0D108BD9-81ED-4DB2-BD59-A6C34878D82A}">
                    <a16:rowId xmlns="" xmlns:a16="http://schemas.microsoft.com/office/drawing/2014/main" val="1235196518"/>
                  </a:ext>
                </a:extLst>
              </a:tr>
              <a:tr h="116770">
                <a:tc>
                  <a:txBody>
                    <a:bodyPr/>
                    <a:lstStyle/>
                    <a:p>
                      <a:pPr algn="l" fontAlgn="b">
                        <a:buNone/>
                      </a:pPr>
                      <a:endParaRPr lang="fr-FR" sz="700" b="0" i="0" u="none" strike="noStrike">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endParaRPr lang="fr-FR" sz="700" b="0" i="0" u="none" strike="noStrike">
                        <a:solidFill>
                          <a:srgbClr val="FF0000"/>
                        </a:solidFill>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endParaRPr lang="fr-FR" sz="700" b="0" i="0" u="none" strike="noStrike" dirty="0">
                        <a:solidFill>
                          <a:srgbClr val="FF0000"/>
                        </a:solidFill>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r-FR" sz="700" b="0" i="0" u="none" strike="noStrike">
                          <a:effectLst/>
                          <a:latin typeface="Calibri" panose="020F0502020204030204" pitchFamily="34" charset="0"/>
                        </a:rPr>
                        <a:t> </a:t>
                      </a:r>
                    </a:p>
                  </a:txBody>
                  <a:tcPr marL="5769" marR="5769" marT="5769" marB="0" anchor="b">
                    <a:lnL>
                      <a:noFill/>
                    </a:lnL>
                    <a:lnR>
                      <a:noFill/>
                    </a:lnR>
                    <a:lnT>
                      <a:noFill/>
                    </a:lnT>
                    <a:lnB>
                      <a:noFill/>
                    </a:lnB>
                    <a:solidFill>
                      <a:srgbClr val="FFFFFF"/>
                    </a:solidFill>
                  </a:tcPr>
                </a:tc>
                <a:tc>
                  <a:txBody>
                    <a:bodyPr/>
                    <a:lstStyle/>
                    <a:p>
                      <a:pPr algn="ctr" fontAlgn="b">
                        <a:buNone/>
                      </a:pPr>
                      <a:endParaRPr lang="fr-FR" sz="700" b="0" i="0" u="none" strike="noStrike">
                        <a:solidFill>
                          <a:srgbClr val="FF0000"/>
                        </a:solidFill>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endParaRPr lang="fr-FR" sz="700" b="0" i="0" u="none" strike="noStrike">
                        <a:solidFill>
                          <a:srgbClr val="FF0000"/>
                        </a:solidFill>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2197346796"/>
                  </a:ext>
                </a:extLst>
              </a:tr>
              <a:tr h="227395">
                <a:tc>
                  <a:txBody>
                    <a:bodyPr/>
                    <a:lstStyle/>
                    <a:p>
                      <a:pPr algn="ctr" fontAlgn="ctr">
                        <a:buNone/>
                      </a:pPr>
                      <a:r>
                        <a:rPr lang="fr-FR" sz="700" b="0" i="1" u="none" strike="noStrike">
                          <a:effectLst/>
                          <a:latin typeface="Calibri" panose="020F0502020204030204" pitchFamily="34" charset="0"/>
                        </a:rPr>
                        <a:t>RESULTAT</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buNone/>
                      </a:pPr>
                      <a:r>
                        <a:rPr lang="fr-FR" sz="700" b="0" i="1" u="none" strike="noStrike" dirty="0">
                          <a:solidFill>
                            <a:schemeClr val="tx1"/>
                          </a:solidFill>
                          <a:effectLst/>
                          <a:latin typeface="Calibri" panose="020F0502020204030204" pitchFamily="34" charset="0"/>
                        </a:rPr>
                        <a:t> NOEL </a:t>
                      </a:r>
                      <a:r>
                        <a:rPr lang="fr-FR" sz="700" b="0" i="1" u="none" strike="noStrike" dirty="0" smtClean="0">
                          <a:solidFill>
                            <a:schemeClr val="tx1"/>
                          </a:solidFill>
                          <a:effectLst/>
                          <a:latin typeface="Calibri" panose="020F0502020204030204" pitchFamily="34" charset="0"/>
                        </a:rPr>
                        <a:t>2025</a:t>
                      </a:r>
                      <a:endParaRPr lang="fr-FR" sz="700" b="0" i="1" u="none" strike="noStrike" dirty="0">
                        <a:solidFill>
                          <a:schemeClr val="tx1"/>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buNone/>
                      </a:pPr>
                      <a:r>
                        <a:rPr lang="fr-FR" sz="700" b="0" i="1" u="none" strike="noStrike" dirty="0" smtClean="0">
                          <a:solidFill>
                            <a:schemeClr val="tx1"/>
                          </a:solidFill>
                          <a:effectLst/>
                          <a:latin typeface="Calibri" panose="020F0502020204030204" pitchFamily="34" charset="0"/>
                        </a:rPr>
                        <a:t>2025</a:t>
                      </a:r>
                      <a:endParaRPr lang="fr-FR" sz="700" b="0" i="1" u="none" strike="noStrike" dirty="0">
                        <a:solidFill>
                          <a:schemeClr val="tx1"/>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fr-FR" sz="700" b="0" i="1" u="none" strike="noStrike" dirty="0">
                          <a:effectLst/>
                          <a:latin typeface="Calibri" panose="020F0502020204030204" pitchFamily="34" charset="0"/>
                        </a:rPr>
                        <a:t> NOEL </a:t>
                      </a:r>
                      <a:r>
                        <a:rPr lang="fr-FR" sz="700" b="0" i="1" u="none" strike="noStrike" dirty="0" smtClean="0">
                          <a:effectLst/>
                          <a:latin typeface="Calibri" panose="020F0502020204030204" pitchFamily="34" charset="0"/>
                        </a:rPr>
                        <a:t>2024</a:t>
                      </a:r>
                      <a:endParaRPr lang="fr-FR" sz="700" b="0" i="1" u="none" strike="noStrike" dirty="0">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a:txBody>
                    <a:bodyPr/>
                    <a:lstStyle/>
                    <a:p>
                      <a:pPr algn="ctr" fontAlgn="ctr">
                        <a:buNone/>
                      </a:pPr>
                      <a:r>
                        <a:rPr lang="fr-FR" sz="700" b="0" i="1" u="none" strike="noStrike" dirty="0" smtClean="0">
                          <a:effectLst/>
                          <a:latin typeface="Calibri" panose="020F0502020204030204" pitchFamily="34" charset="0"/>
                        </a:rPr>
                        <a:t>2024</a:t>
                      </a:r>
                      <a:endParaRPr lang="fr-FR" sz="700" b="0" i="1" u="none" strike="noStrike" dirty="0">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 xmlns:a16="http://schemas.microsoft.com/office/drawing/2014/main" val="383781106"/>
                  </a:ext>
                </a:extLst>
              </a:tr>
              <a:tr h="181916">
                <a:tc>
                  <a:txBody>
                    <a:bodyPr/>
                    <a:lstStyle/>
                    <a:p>
                      <a:pPr algn="ctr" fontAlgn="ctr">
                        <a:buNone/>
                      </a:pPr>
                      <a:r>
                        <a:rPr lang="fr-FR" sz="700" b="1" i="0" u="none" strike="noStrike" dirty="0">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fr-FR" sz="700" b="0" i="0" u="none" strike="noStrike" dirty="0" smtClean="0">
                          <a:solidFill>
                            <a:schemeClr val="tx1"/>
                          </a:solidFill>
                          <a:effectLst/>
                          <a:latin typeface="Calibri" panose="020F0502020204030204" pitchFamily="34" charset="0"/>
                        </a:rPr>
                        <a:t>526 € </a:t>
                      </a:r>
                      <a:endParaRPr lang="fr-FR" sz="700" b="0" i="0" u="none" strike="noStrike" dirty="0">
                        <a:solidFill>
                          <a:schemeClr val="tx1"/>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fr-FR" sz="700" b="0" i="0" u="none" strike="noStrike" dirty="0" smtClean="0">
                          <a:solidFill>
                            <a:schemeClr val="tx1"/>
                          </a:solidFill>
                          <a:effectLst/>
                          <a:latin typeface="Calibri" panose="020F0502020204030204" pitchFamily="34" charset="0"/>
                        </a:rPr>
                        <a:t>30</a:t>
                      </a:r>
                      <a:r>
                        <a:rPr lang="fr-FR" sz="700" b="0" i="0" u="none" strike="noStrike" baseline="0" dirty="0" smtClean="0">
                          <a:solidFill>
                            <a:schemeClr val="tx1"/>
                          </a:solidFill>
                          <a:effectLst/>
                          <a:latin typeface="Calibri" panose="020F0502020204030204" pitchFamily="34" charset="0"/>
                        </a:rPr>
                        <a:t> 419 </a:t>
                      </a:r>
                      <a:r>
                        <a:rPr lang="fr-FR" sz="700" b="0" i="0" u="none" strike="noStrike" dirty="0" smtClean="0">
                          <a:solidFill>
                            <a:schemeClr val="tx1"/>
                          </a:solidFill>
                          <a:effectLst/>
                          <a:latin typeface="Calibri" panose="020F0502020204030204" pitchFamily="34" charset="0"/>
                        </a:rPr>
                        <a:t>€ </a:t>
                      </a:r>
                      <a:endParaRPr lang="fr-FR" sz="700" b="0" i="0" u="none" strike="noStrike" dirty="0">
                        <a:solidFill>
                          <a:schemeClr val="tx1"/>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buNone/>
                      </a:pPr>
                      <a:r>
                        <a:rPr lang="fr-FR" sz="700" b="1" i="0"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lvl="1" algn="ctr" fontAlgn="ctr">
                        <a:buNone/>
                      </a:pPr>
                      <a:r>
                        <a:rPr lang="fr-FR" sz="700" b="0" i="0" u="none" strike="noStrike" dirty="0">
                          <a:effectLst/>
                          <a:latin typeface="Calibri" panose="020F0502020204030204" pitchFamily="34" charset="0"/>
                        </a:rPr>
                        <a:t>-  </a:t>
                      </a:r>
                      <a:r>
                        <a:rPr lang="fr-FR" sz="700" b="0" i="0" u="none" strike="noStrike" dirty="0" smtClean="0">
                          <a:effectLst/>
                          <a:latin typeface="Calibri" panose="020F0502020204030204" pitchFamily="34" charset="0"/>
                        </a:rPr>
                        <a:t>475€ </a:t>
                      </a:r>
                      <a:endParaRPr lang="fr-FR" sz="700" b="0" i="0" u="none" strike="noStrike" dirty="0">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lvl="1" algn="ctr" fontAlgn="ctr">
                        <a:buNone/>
                      </a:pPr>
                      <a:r>
                        <a:rPr lang="fr-FR" sz="700" b="0" i="0" u="none" strike="noStrike" dirty="0" smtClean="0">
                          <a:effectLst/>
                          <a:latin typeface="Calibri" panose="020F0502020204030204" pitchFamily="34" charset="0"/>
                        </a:rPr>
                        <a:t>- 25 888€ </a:t>
                      </a:r>
                      <a:endParaRPr lang="fr-FR" sz="700" b="0" i="0" u="none" strike="noStrike" dirty="0">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3440652010"/>
                  </a:ext>
                </a:extLst>
              </a:tr>
              <a:tr h="181916">
                <a:tc>
                  <a:txBody>
                    <a:bodyPr/>
                    <a:lstStyle/>
                    <a:p>
                      <a:pPr algn="ctr" fontAlgn="ctr">
                        <a:buNone/>
                      </a:pPr>
                      <a:r>
                        <a:rPr lang="fr-FR" sz="700" b="1" i="0" u="none" strike="noStrike" dirty="0">
                          <a:effectLst/>
                          <a:latin typeface="Calibri" panose="020F0502020204030204" pitchFamily="34" charset="0"/>
                        </a:rPr>
                        <a:t>Résultat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0" i="0" u="none" strike="noStrike" dirty="0">
                          <a:solidFill>
                            <a:schemeClr val="tx1"/>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0" i="0" u="none" strike="noStrike" dirty="0" smtClean="0">
                          <a:solidFill>
                            <a:schemeClr val="tx1"/>
                          </a:solidFill>
                          <a:effectLst/>
                          <a:latin typeface="Calibri" panose="020F0502020204030204" pitchFamily="34" charset="0"/>
                        </a:rPr>
                        <a:t>30 945  </a:t>
                      </a:r>
                      <a:r>
                        <a:rPr lang="fr-FR" sz="700" b="0" i="0" u="none" strike="noStrike" dirty="0">
                          <a:solidFill>
                            <a:schemeClr val="tx1"/>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1" i="0" u="none" strike="noStrike" dirty="0">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lvl="1" algn="ctr" fontAlgn="ctr">
                        <a:buNone/>
                      </a:pPr>
                      <a:r>
                        <a:rPr lang="fr-FR" sz="700" b="0" i="0" u="none" strike="noStrike" dirty="0">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lvl="1" algn="ctr" fontAlgn="ctr">
                        <a:buNone/>
                      </a:pPr>
                      <a:r>
                        <a:rPr lang="fr-FR" sz="700" b="0" i="0" u="none" strike="noStrike" dirty="0">
                          <a:effectLst/>
                          <a:latin typeface="Calibri" panose="020F0502020204030204" pitchFamily="34" charset="0"/>
                        </a:rPr>
                        <a:t>- </a:t>
                      </a:r>
                      <a:r>
                        <a:rPr lang="fr-FR" sz="700" b="0" i="0" u="none" strike="noStrike" dirty="0" smtClean="0">
                          <a:effectLst/>
                          <a:latin typeface="Calibri" panose="020F0502020204030204" pitchFamily="34" charset="0"/>
                        </a:rPr>
                        <a:t>26</a:t>
                      </a:r>
                      <a:r>
                        <a:rPr lang="fr-FR" sz="700" b="0" i="0" u="none" strike="noStrike" baseline="0" dirty="0" smtClean="0">
                          <a:effectLst/>
                          <a:latin typeface="Calibri" panose="020F0502020204030204" pitchFamily="34" charset="0"/>
                        </a:rPr>
                        <a:t> 363</a:t>
                      </a:r>
                      <a:r>
                        <a:rPr lang="fr-FR" sz="700" b="0" i="0" u="none" strike="noStrike" dirty="0" smtClean="0">
                          <a:effectLst/>
                          <a:latin typeface="Calibri" panose="020F0502020204030204" pitchFamily="34" charset="0"/>
                        </a:rPr>
                        <a:t>€ </a:t>
                      </a:r>
                      <a:endParaRPr lang="fr-FR" sz="700" b="0" i="0" u="none" strike="noStrike" dirty="0">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 xmlns:a16="http://schemas.microsoft.com/office/drawing/2014/main" val="2050079434"/>
                  </a:ext>
                </a:extLst>
              </a:tr>
              <a:tr h="125067">
                <a:tc>
                  <a:txBody>
                    <a:bodyPr/>
                    <a:lstStyle/>
                    <a:p>
                      <a:pPr algn="l" fontAlgn="b">
                        <a:buNone/>
                      </a:pPr>
                      <a:endParaRPr lang="fr-FR" sz="700" b="0" i="0" u="none" strike="noStrike">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endParaRPr lang="fr-FR" sz="700" b="0" i="0" u="none" strike="noStrike" dirty="0">
                        <a:solidFill>
                          <a:schemeClr val="tx1"/>
                        </a:solidFill>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endParaRPr lang="fr-FR" sz="700" b="0" i="0" u="none" strike="noStrike" dirty="0">
                        <a:solidFill>
                          <a:schemeClr val="tx1"/>
                        </a:solidFill>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r-FR" sz="700" b="0" i="0" u="none" strike="noStrike">
                          <a:effectLst/>
                          <a:latin typeface="Calibri" panose="020F0502020204030204" pitchFamily="34" charset="0"/>
                        </a:rPr>
                        <a:t> </a:t>
                      </a:r>
                    </a:p>
                  </a:txBody>
                  <a:tcPr marL="5769" marR="5769" marT="5769" marB="0" anchor="b">
                    <a:lnL>
                      <a:noFill/>
                    </a:lnL>
                    <a:lnR>
                      <a:noFill/>
                    </a:lnR>
                    <a:lnT>
                      <a:noFill/>
                    </a:lnT>
                    <a:lnB>
                      <a:noFill/>
                    </a:lnB>
                    <a:solidFill>
                      <a:srgbClr val="FFFFFF"/>
                    </a:solidFill>
                  </a:tcPr>
                </a:tc>
                <a:tc>
                  <a:txBody>
                    <a:bodyPr/>
                    <a:lstStyle/>
                    <a:p>
                      <a:pPr algn="ctr" fontAlgn="b">
                        <a:buNone/>
                      </a:pPr>
                      <a:endParaRPr lang="fr-FR" sz="700" b="0" i="0" u="none" strike="noStrike">
                        <a:solidFill>
                          <a:srgbClr val="FF0000"/>
                        </a:solidFill>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endParaRPr lang="fr-FR" sz="700" b="0" i="0" u="none" strike="noStrike">
                        <a:solidFill>
                          <a:srgbClr val="FF0000"/>
                        </a:solidFill>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188270527"/>
                  </a:ext>
                </a:extLst>
              </a:tr>
              <a:tr h="181916">
                <a:tc>
                  <a:txBody>
                    <a:bodyPr/>
                    <a:lstStyle/>
                    <a:p>
                      <a:pPr algn="l" fontAlgn="ctr">
                        <a:buNone/>
                      </a:pPr>
                      <a:r>
                        <a:rPr lang="fr-FR" sz="700" b="0" i="1" u="none" strike="noStrike">
                          <a:effectLst/>
                          <a:latin typeface="Calibri" panose="020F0502020204030204" pitchFamily="34" charset="0"/>
                        </a:rPr>
                        <a:t>Résultat financier</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700" b="0" i="0" u="none" strike="noStrike" dirty="0">
                          <a:solidFill>
                            <a:schemeClr val="tx1"/>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700" b="0" i="0" u="none" strike="noStrike" dirty="0">
                          <a:solidFill>
                            <a:schemeClr val="tx1"/>
                          </a:solidFill>
                          <a:effectLst/>
                          <a:latin typeface="Calibri" panose="020F0502020204030204" pitchFamily="34" charset="0"/>
                        </a:rPr>
                        <a:t>                </a:t>
                      </a:r>
                      <a:r>
                        <a:rPr lang="fr-FR" sz="700" b="0" i="0" u="none" strike="noStrike" dirty="0" smtClean="0">
                          <a:solidFill>
                            <a:schemeClr val="tx1"/>
                          </a:solidFill>
                          <a:effectLst/>
                          <a:latin typeface="Calibri" panose="020F0502020204030204" pitchFamily="34" charset="0"/>
                        </a:rPr>
                        <a:t>2</a:t>
                      </a:r>
                      <a:r>
                        <a:rPr lang="fr-FR" sz="700" b="0" i="0" u="none" strike="noStrike" baseline="0" dirty="0" smtClean="0">
                          <a:solidFill>
                            <a:schemeClr val="tx1"/>
                          </a:solidFill>
                          <a:effectLst/>
                          <a:latin typeface="Calibri" panose="020F0502020204030204" pitchFamily="34" charset="0"/>
                        </a:rPr>
                        <a:t> 008</a:t>
                      </a:r>
                      <a:r>
                        <a:rPr lang="fr-FR" sz="700" b="0" i="0" u="none" strike="noStrike" dirty="0" smtClean="0">
                          <a:solidFill>
                            <a:schemeClr val="tx1"/>
                          </a:solidFill>
                          <a:effectLst/>
                          <a:latin typeface="Calibri" panose="020F0502020204030204" pitchFamily="34" charset="0"/>
                        </a:rPr>
                        <a:t>€ </a:t>
                      </a:r>
                      <a:endParaRPr lang="fr-FR" sz="700" b="0" i="0" u="none" strike="noStrike" dirty="0">
                        <a:solidFill>
                          <a:schemeClr val="tx1"/>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fr-FR" sz="700" b="0" i="0" u="none" strike="noStrike">
                          <a:solidFill>
                            <a:srgbClr val="FF0000"/>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700" b="0" i="0" u="none" strike="noStrike" dirty="0">
                          <a:effectLst/>
                          <a:latin typeface="Calibri" panose="020F0502020204030204" pitchFamily="34" charset="0"/>
                        </a:rPr>
                        <a:t>                2 </a:t>
                      </a:r>
                      <a:r>
                        <a:rPr lang="fr-FR" sz="700" b="0" i="0" u="none" strike="noStrike" dirty="0" smtClean="0">
                          <a:effectLst/>
                          <a:latin typeface="Calibri" panose="020F0502020204030204" pitchFamily="34" charset="0"/>
                        </a:rPr>
                        <a:t>351 </a:t>
                      </a:r>
                      <a:r>
                        <a:rPr lang="fr-FR" sz="700" b="0" i="0" u="none" strike="noStrike" dirty="0">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4041945561"/>
                  </a:ext>
                </a:extLst>
              </a:tr>
              <a:tr h="181916">
                <a:tc>
                  <a:txBody>
                    <a:bodyPr/>
                    <a:lstStyle/>
                    <a:p>
                      <a:pPr algn="l" fontAlgn="ctr">
                        <a:buNone/>
                      </a:pPr>
                      <a:r>
                        <a:rPr lang="fr-FR" sz="700" b="0" i="1" u="none" strike="noStrike" dirty="0">
                          <a:effectLst/>
                          <a:latin typeface="Calibri" panose="020F0502020204030204" pitchFamily="34" charset="0"/>
                        </a:rPr>
                        <a:t>Exceptionnel</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700" b="0" i="0" u="none" strike="noStrike">
                          <a:solidFill>
                            <a:srgbClr val="FF0000"/>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endParaRPr lang="fr-FR" sz="700" b="0" i="0" u="none" strike="noStrike" dirty="0">
                        <a:solidFill>
                          <a:srgbClr val="FF0000"/>
                        </a:solidFill>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fr-FR" sz="700" b="0" i="0" u="none" strike="noStrike">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fr-FR" sz="700" b="0" i="0" u="none" strike="noStrike" dirty="0">
                          <a:effectLst/>
                          <a:latin typeface="Calibri" panose="020F0502020204030204" pitchFamily="34" charset="0"/>
                        </a:rPr>
                        <a:t>                   </a:t>
                      </a:r>
                      <a:r>
                        <a:rPr lang="fr-FR" sz="700" b="0" i="0" u="none" strike="noStrike" dirty="0" smtClean="0">
                          <a:effectLst/>
                          <a:latin typeface="Calibri" panose="020F0502020204030204" pitchFamily="34" charset="0"/>
                        </a:rPr>
                        <a:t>- 1 137€ </a:t>
                      </a:r>
                      <a:endParaRPr lang="fr-FR" sz="700" b="0" i="0" u="none" strike="noStrike" dirty="0">
                        <a:effectLst/>
                        <a:latin typeface="Calibri" panose="020F0502020204030204" pitchFamily="34" charset="0"/>
                      </a:endParaRP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28406128"/>
                  </a:ext>
                </a:extLst>
              </a:tr>
              <a:tr h="181916">
                <a:tc>
                  <a:txBody>
                    <a:bodyPr/>
                    <a:lstStyle/>
                    <a:p>
                      <a:pPr algn="l"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fr-FR" sz="700" b="0" i="0" u="none" strike="noStrike" dirty="0">
                          <a:solidFill>
                            <a:srgbClr val="FF0000"/>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fr-FR" sz="700" b="0" i="0" u="none" strike="noStrike" dirty="0">
                          <a:solidFill>
                            <a:srgbClr val="FF0000"/>
                          </a:solidFill>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fr-FR" sz="700" b="0" i="1"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ctr">
                        <a:buNone/>
                      </a:pPr>
                      <a:r>
                        <a:rPr lang="fr-FR" sz="700" b="0" i="0" u="none" strike="noStrike">
                          <a:effectLst/>
                          <a:latin typeface="Calibri" panose="020F0502020204030204" pitchFamily="34" charset="0"/>
                        </a:rPr>
                        <a:t> </a:t>
                      </a:r>
                    </a:p>
                  </a:txBody>
                  <a:tcPr marL="5769" marR="5769" marT="57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fr-FR" sz="600" b="0" i="0" u="none" strike="noStrike">
                          <a:effectLst/>
                          <a:latin typeface="Century Schoolbook" panose="02040604050505020304" pitchFamily="18" charset="0"/>
                        </a:rPr>
                        <a:t> </a:t>
                      </a:r>
                    </a:p>
                  </a:txBody>
                  <a:tcPr marL="5769" marR="5769" marT="57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423665775"/>
                  </a:ext>
                </a:extLst>
              </a:tr>
              <a:tr h="125067">
                <a:tc>
                  <a:txBody>
                    <a:bodyPr/>
                    <a:lstStyle/>
                    <a:p>
                      <a:pPr algn="l" fontAlgn="b">
                        <a:buNone/>
                      </a:pPr>
                      <a:endParaRPr lang="fr-FR" sz="700" b="0" i="0" u="none" strike="noStrike">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endParaRPr lang="fr-FR" sz="700" b="0" i="0" u="none" strike="noStrike">
                        <a:solidFill>
                          <a:srgbClr val="FF0000"/>
                        </a:solidFill>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endParaRPr lang="fr-FR" sz="700" b="0" i="0" u="none" strike="noStrike" dirty="0">
                        <a:solidFill>
                          <a:srgbClr val="FF0000"/>
                        </a:solidFill>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fr-FR" sz="700" b="0" i="0" u="none" strike="noStrike">
                          <a:effectLst/>
                          <a:latin typeface="Calibri" panose="020F0502020204030204" pitchFamily="34" charset="0"/>
                        </a:rPr>
                        <a:t> </a:t>
                      </a:r>
                    </a:p>
                  </a:txBody>
                  <a:tcPr marL="5769" marR="5769" marT="5769" marB="0" anchor="b">
                    <a:lnL>
                      <a:noFill/>
                    </a:lnL>
                    <a:lnR>
                      <a:noFill/>
                    </a:lnR>
                    <a:lnT>
                      <a:noFill/>
                    </a:lnT>
                    <a:lnB>
                      <a:noFill/>
                    </a:lnB>
                    <a:solidFill>
                      <a:srgbClr val="FFFFFF"/>
                    </a:solidFill>
                  </a:tcPr>
                </a:tc>
                <a:tc>
                  <a:txBody>
                    <a:bodyPr/>
                    <a:lstStyle/>
                    <a:p>
                      <a:pPr algn="ctr" fontAlgn="b">
                        <a:buNone/>
                      </a:pPr>
                      <a:endParaRPr lang="fr-FR" sz="700" b="0" i="0" u="none" strike="noStrike">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endParaRPr lang="fr-FR" sz="700" b="0" i="0" u="none" strike="noStrike">
                        <a:effectLst/>
                        <a:latin typeface="Calibri" panose="020F0502020204030204" pitchFamily="34" charset="0"/>
                      </a:endParaRPr>
                    </a:p>
                  </a:txBody>
                  <a:tcPr marL="5769" marR="5769" marT="5769"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2042367594"/>
                  </a:ext>
                </a:extLst>
              </a:tr>
              <a:tr h="227395">
                <a:tc>
                  <a:txBody>
                    <a:bodyPr/>
                    <a:lstStyle/>
                    <a:p>
                      <a:pPr algn="ctr" fontAlgn="ctr">
                        <a:buNone/>
                      </a:pPr>
                      <a:r>
                        <a:rPr lang="fr-FR" sz="700" b="1" i="0" u="none" strike="noStrike">
                          <a:effectLst/>
                          <a:latin typeface="Calibri" panose="020F0502020204030204" pitchFamily="34" charset="0"/>
                        </a:rPr>
                        <a:t>Résultat Net </a:t>
                      </a:r>
                    </a:p>
                  </a:txBody>
                  <a:tcPr marL="5769" marR="5769" marT="57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0" i="0" u="none" strike="noStrike">
                          <a:solidFill>
                            <a:srgbClr val="FF0000"/>
                          </a:solidFill>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0" i="0" u="none" strike="noStrike" dirty="0" smtClean="0">
                          <a:solidFill>
                            <a:sysClr val="windowText" lastClr="000000"/>
                          </a:solidFill>
                          <a:effectLst/>
                          <a:latin typeface="Calibri" panose="020F0502020204030204" pitchFamily="34" charset="0"/>
                        </a:rPr>
                        <a:t>32 953 €</a:t>
                      </a:r>
                      <a:endParaRPr lang="fr-FR" sz="700" b="0" i="0" u="none" strike="noStrike" dirty="0">
                        <a:solidFill>
                          <a:sysClr val="windowText" lastClr="000000"/>
                        </a:solidFill>
                        <a:effectLst/>
                        <a:latin typeface="Calibri" panose="020F0502020204030204" pitchFamily="34" charset="0"/>
                      </a:endParaRPr>
                    </a:p>
                  </a:txBody>
                  <a:tcPr marL="5769" marR="5769" marT="576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1" i="0"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fr-FR" sz="700" b="0" i="0" u="none" strike="noStrike">
                          <a:effectLst/>
                          <a:latin typeface="Calibri" panose="020F0502020204030204" pitchFamily="34" charset="0"/>
                        </a:rPr>
                        <a:t> </a:t>
                      </a:r>
                    </a:p>
                  </a:txBody>
                  <a:tcPr marL="5769" marR="5769" marT="5769"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ctr" fontAlgn="ctr">
                        <a:buNone/>
                      </a:pPr>
                      <a:r>
                        <a:rPr lang="fr-FR" sz="700" b="0" i="0" u="none" strike="noStrike" dirty="0">
                          <a:effectLst/>
                          <a:latin typeface="Calibri" panose="020F0502020204030204" pitchFamily="34" charset="0"/>
                        </a:rPr>
                        <a:t>-             </a:t>
                      </a:r>
                      <a:r>
                        <a:rPr lang="fr-FR" sz="700" b="0" i="0" u="none" strike="noStrike" dirty="0" smtClean="0">
                          <a:effectLst/>
                          <a:latin typeface="Calibri" panose="020F0502020204030204" pitchFamily="34" charset="0"/>
                        </a:rPr>
                        <a:t>25 149€ </a:t>
                      </a:r>
                      <a:endParaRPr lang="fr-FR" sz="700" b="0" i="0" u="none" strike="noStrike" dirty="0">
                        <a:effectLst/>
                        <a:latin typeface="Calibri" panose="020F0502020204030204" pitchFamily="34" charset="0"/>
                      </a:endParaRPr>
                    </a:p>
                  </a:txBody>
                  <a:tcPr marL="5769" marR="5769" marT="5769"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 xmlns:a16="http://schemas.microsoft.com/office/drawing/2014/main" val="154549453"/>
                  </a:ext>
                </a:extLst>
              </a:tr>
            </a:tbl>
          </a:graphicData>
        </a:graphic>
      </p:graphicFrame>
    </p:spTree>
    <p:extLst>
      <p:ext uri="{BB962C8B-B14F-4D97-AF65-F5344CB8AC3E}">
        <p14:creationId xmlns:p14="http://schemas.microsoft.com/office/powerpoint/2010/main" val="34834609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0"/>
          <p:cNvSpPr>
            <a:spLocks noGrp="1"/>
          </p:cNvSpPr>
          <p:nvPr>
            <p:ph type="title"/>
          </p:nvPr>
        </p:nvSpPr>
        <p:spPr/>
        <p:txBody>
          <a:bodyPr>
            <a:normAutofit fontScale="90000"/>
          </a:bodyPr>
          <a:lstStyle/>
          <a:p>
            <a:r>
              <a:rPr lang="fr-FR" dirty="0"/>
              <a:t>I- RAPPORT FINANCIER</a:t>
            </a:r>
          </a:p>
        </p:txBody>
      </p:sp>
      <p:sp>
        <p:nvSpPr>
          <p:cNvPr id="12" name="Espace réservé du texte 11"/>
          <p:cNvSpPr>
            <a:spLocks noGrp="1"/>
          </p:cNvSpPr>
          <p:nvPr>
            <p:ph type="body" sz="quarter" idx="13"/>
          </p:nvPr>
        </p:nvSpPr>
        <p:spPr>
          <a:xfrm>
            <a:off x="304800" y="381000"/>
            <a:ext cx="8077200" cy="381000"/>
          </a:xfrm>
        </p:spPr>
        <p:txBody>
          <a:bodyPr>
            <a:normAutofit/>
          </a:bodyPr>
          <a:lstStyle/>
          <a:p>
            <a:r>
              <a:rPr lang="fr-FR" sz="1600" dirty="0">
                <a:solidFill>
                  <a:schemeClr val="tx1"/>
                </a:solidFill>
              </a:rPr>
              <a:t>2) COMPTE DE RESULTAT </a:t>
            </a:r>
            <a:r>
              <a:rPr lang="fr-FR" sz="1600" dirty="0" smtClean="0">
                <a:solidFill>
                  <a:schemeClr val="tx1"/>
                </a:solidFill>
              </a:rPr>
              <a:t>2025</a:t>
            </a:r>
            <a:endParaRPr lang="fr-FR" sz="1600" dirty="0">
              <a:solidFill>
                <a:schemeClr val="tx1"/>
              </a:solidFill>
            </a:endParaRP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4" y="822535"/>
            <a:ext cx="6521744" cy="5730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81732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endParaRPr lang="fr-FR"/>
          </a:p>
        </p:txBody>
      </p:sp>
      <p:sp>
        <p:nvSpPr>
          <p:cNvPr id="3" name="Espace réservé du texte 2"/>
          <p:cNvSpPr>
            <a:spLocks noGrp="1"/>
          </p:cNvSpPr>
          <p:nvPr>
            <p:ph type="body" sz="quarter" idx="13"/>
          </p:nvPr>
        </p:nvSpPr>
        <p:spPr>
          <a:xfrm>
            <a:off x="228600" y="410515"/>
            <a:ext cx="8077200" cy="228600"/>
          </a:xfrm>
        </p:spPr>
        <p:txBody>
          <a:bodyPr>
            <a:normAutofit fontScale="92500" lnSpcReduction="10000"/>
          </a:bodyPr>
          <a:lstStyle/>
          <a:p>
            <a:endParaRPr lang="fr-F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0964" y="838199"/>
            <a:ext cx="5943706" cy="533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0703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I- RAPPORT FINANCIER</a:t>
            </a:r>
          </a:p>
        </p:txBody>
      </p:sp>
      <p:sp>
        <p:nvSpPr>
          <p:cNvPr id="3" name="Espace réservé du texte 2"/>
          <p:cNvSpPr>
            <a:spLocks noGrp="1"/>
          </p:cNvSpPr>
          <p:nvPr>
            <p:ph type="body" sz="quarter" idx="13"/>
          </p:nvPr>
        </p:nvSpPr>
        <p:spPr>
          <a:xfrm>
            <a:off x="304800" y="381000"/>
            <a:ext cx="8077200" cy="457200"/>
          </a:xfrm>
        </p:spPr>
        <p:txBody>
          <a:bodyPr>
            <a:noAutofit/>
          </a:bodyPr>
          <a:lstStyle/>
          <a:p>
            <a:r>
              <a:rPr lang="fr-FR" sz="1600" dirty="0">
                <a:solidFill>
                  <a:schemeClr val="tx1"/>
                </a:solidFill>
              </a:rPr>
              <a:t>3) BILAN </a:t>
            </a:r>
            <a:r>
              <a:rPr lang="fr-FR" sz="1600" dirty="0" smtClean="0">
                <a:solidFill>
                  <a:schemeClr val="tx1"/>
                </a:solidFill>
              </a:rPr>
              <a:t>2025 </a:t>
            </a:r>
            <a:r>
              <a:rPr lang="fr-FR" sz="1600" dirty="0">
                <a:solidFill>
                  <a:schemeClr val="tx1"/>
                </a:solidFill>
              </a:rPr>
              <a:t>ACTIF</a:t>
            </a:r>
          </a:p>
        </p:txBody>
      </p:sp>
      <p:sp>
        <p:nvSpPr>
          <p:cNvPr id="4" name="ZoneTexte 3"/>
          <p:cNvSpPr txBox="1"/>
          <p:nvPr/>
        </p:nvSpPr>
        <p:spPr>
          <a:xfrm>
            <a:off x="434660" y="1018767"/>
            <a:ext cx="184666" cy="369332"/>
          </a:xfrm>
          <a:prstGeom prst="rect">
            <a:avLst/>
          </a:prstGeom>
          <a:noFill/>
        </p:spPr>
        <p:txBody>
          <a:bodyPr wrap="none" rtlCol="0">
            <a:spAutoFit/>
          </a:bodyPr>
          <a:lstStyle/>
          <a:p>
            <a:endParaRPr lang="fr-FR"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7201" y="992416"/>
            <a:ext cx="4749799" cy="5409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61978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I- RAPPORT FINANCIER</a:t>
            </a:r>
          </a:p>
        </p:txBody>
      </p:sp>
      <p:sp>
        <p:nvSpPr>
          <p:cNvPr id="3" name="Espace réservé du texte 2"/>
          <p:cNvSpPr>
            <a:spLocks noGrp="1"/>
          </p:cNvSpPr>
          <p:nvPr>
            <p:ph type="body" sz="quarter" idx="13"/>
          </p:nvPr>
        </p:nvSpPr>
        <p:spPr>
          <a:xfrm>
            <a:off x="304800" y="381000"/>
            <a:ext cx="8077200" cy="381000"/>
          </a:xfrm>
        </p:spPr>
        <p:txBody>
          <a:bodyPr>
            <a:noAutofit/>
          </a:bodyPr>
          <a:lstStyle/>
          <a:p>
            <a:r>
              <a:rPr lang="fr-FR" sz="1600" dirty="0">
                <a:solidFill>
                  <a:schemeClr val="tx1"/>
                </a:solidFill>
              </a:rPr>
              <a:t>4) BILAN </a:t>
            </a:r>
            <a:r>
              <a:rPr lang="fr-FR" sz="1600" dirty="0" smtClean="0">
                <a:solidFill>
                  <a:schemeClr val="tx1"/>
                </a:solidFill>
              </a:rPr>
              <a:t>2025 </a:t>
            </a:r>
            <a:r>
              <a:rPr lang="fr-FR" sz="1600" dirty="0">
                <a:solidFill>
                  <a:schemeClr val="tx1"/>
                </a:solidFill>
              </a:rPr>
              <a:t>: PASSIF</a:t>
            </a:r>
          </a:p>
        </p:txBody>
      </p:sp>
      <p:sp>
        <p:nvSpPr>
          <p:cNvPr id="4" name="ZoneTexte 3"/>
          <p:cNvSpPr txBox="1"/>
          <p:nvPr/>
        </p:nvSpPr>
        <p:spPr>
          <a:xfrm>
            <a:off x="461827" y="957641"/>
            <a:ext cx="184666" cy="369332"/>
          </a:xfrm>
          <a:prstGeom prst="rect">
            <a:avLst/>
          </a:prstGeom>
          <a:noFill/>
        </p:spPr>
        <p:txBody>
          <a:bodyPr wrap="none" rtlCol="0">
            <a:spAutoFit/>
          </a:bodyPr>
          <a:lstStyle/>
          <a:p>
            <a:endParaRPr lang="fr-FR"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762000"/>
            <a:ext cx="3976688" cy="6026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41653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Ii- RAPPORT COMMISSAIRE AUX COMPTES</a:t>
            </a:r>
          </a:p>
        </p:txBody>
      </p:sp>
      <p:sp>
        <p:nvSpPr>
          <p:cNvPr id="3" name="Espace réservé du texte 2"/>
          <p:cNvSpPr>
            <a:spLocks noGrp="1"/>
          </p:cNvSpPr>
          <p:nvPr>
            <p:ph type="body" sz="quarter" idx="13"/>
          </p:nvPr>
        </p:nvSpPr>
        <p:spPr>
          <a:xfrm>
            <a:off x="304800" y="381000"/>
            <a:ext cx="8077200" cy="381000"/>
          </a:xfrm>
        </p:spPr>
        <p:txBody>
          <a:bodyPr>
            <a:normAutofit/>
          </a:bodyPr>
          <a:lstStyle/>
          <a:p>
            <a:r>
              <a:rPr lang="fr-FR" sz="1600" dirty="0">
                <a:solidFill>
                  <a:schemeClr val="tx1"/>
                </a:solidFill>
              </a:rPr>
              <a:t>Lecture des rapports du commissaire aux comptes</a:t>
            </a:r>
          </a:p>
        </p:txBody>
      </p:sp>
      <p:sp>
        <p:nvSpPr>
          <p:cNvPr id="5" name="ZoneTexte 4"/>
          <p:cNvSpPr txBox="1"/>
          <p:nvPr/>
        </p:nvSpPr>
        <p:spPr>
          <a:xfrm>
            <a:off x="762000" y="1066800"/>
            <a:ext cx="7315200" cy="1200329"/>
          </a:xfrm>
          <a:prstGeom prst="rect">
            <a:avLst/>
          </a:prstGeom>
          <a:noFill/>
        </p:spPr>
        <p:txBody>
          <a:bodyPr wrap="square" rtlCol="0">
            <a:spAutoFit/>
          </a:bodyPr>
          <a:lstStyle/>
          <a:p>
            <a:r>
              <a:rPr dirty="0">
                <a:solidFill>
                  <a:prstClr val="black"/>
                </a:solidFill>
              </a:rPr>
              <a:t>Rapports présentés par </a:t>
            </a:r>
            <a:r>
              <a:rPr dirty="0" smtClean="0">
                <a:solidFill>
                  <a:prstClr val="black"/>
                </a:solidFill>
              </a:rPr>
              <a:t>Mr Vincent </a:t>
            </a:r>
            <a:r>
              <a:rPr dirty="0">
                <a:solidFill>
                  <a:prstClr val="black"/>
                </a:solidFill>
              </a:rPr>
              <a:t>Maquet de la société FITECO</a:t>
            </a:r>
          </a:p>
          <a:p>
            <a:pPr marL="285750" indent="-285750">
              <a:buFontTx/>
              <a:buChar char="-"/>
            </a:pPr>
            <a:r>
              <a:rPr dirty="0">
                <a:solidFill>
                  <a:prstClr val="black"/>
                </a:solidFill>
              </a:rPr>
              <a:t>Lecture du rapport sur les comptes annuels.</a:t>
            </a:r>
          </a:p>
          <a:p>
            <a:pPr marL="285750" indent="-285750">
              <a:buFontTx/>
              <a:buChar char="-"/>
            </a:pPr>
            <a:r>
              <a:rPr dirty="0">
                <a:solidFill>
                  <a:prstClr val="black"/>
                </a:solidFill>
              </a:rPr>
              <a:t>Lecture du rapport spécial sur les conventions réglementées</a:t>
            </a:r>
            <a:r>
              <a:rPr dirty="0">
                <a:solidFill>
                  <a:srgbClr val="FF0000"/>
                </a:solidFill>
              </a:rPr>
              <a:t>.</a:t>
            </a:r>
          </a:p>
          <a:p>
            <a:endParaRPr dirty="0">
              <a:solidFill>
                <a:srgbClr val="FF0000"/>
              </a:solidFill>
            </a:endParaRPr>
          </a:p>
        </p:txBody>
      </p:sp>
    </p:spTree>
    <p:extLst>
      <p:ext uri="{BB962C8B-B14F-4D97-AF65-F5344CB8AC3E}">
        <p14:creationId xmlns:p14="http://schemas.microsoft.com/office/powerpoint/2010/main" val="13923257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610600" y="381000"/>
            <a:ext cx="533400" cy="5867400"/>
          </a:xfrm>
        </p:spPr>
        <p:txBody>
          <a:bodyPr>
            <a:noAutofit/>
          </a:bodyPr>
          <a:lstStyle/>
          <a:p>
            <a:r>
              <a:rPr lang="fr-FR" sz="1800" dirty="0"/>
              <a:t>III- APPROBATION DES COMPTES 2022</a:t>
            </a:r>
          </a:p>
        </p:txBody>
      </p:sp>
      <p:sp>
        <p:nvSpPr>
          <p:cNvPr id="3" name="Espace réservé du texte 2"/>
          <p:cNvSpPr>
            <a:spLocks noGrp="1"/>
          </p:cNvSpPr>
          <p:nvPr>
            <p:ph type="body" sz="quarter" idx="13"/>
          </p:nvPr>
        </p:nvSpPr>
        <p:spPr>
          <a:xfrm>
            <a:off x="304800" y="381000"/>
            <a:ext cx="8077200" cy="381000"/>
          </a:xfrm>
        </p:spPr>
        <p:txBody>
          <a:bodyPr>
            <a:noAutofit/>
          </a:bodyPr>
          <a:lstStyle/>
          <a:p>
            <a:r>
              <a:rPr lang="fr-FR" sz="1600" dirty="0">
                <a:solidFill>
                  <a:schemeClr val="tx1"/>
                </a:solidFill>
              </a:rPr>
              <a:t>APPROBATION DES COMPTES </a:t>
            </a:r>
            <a:r>
              <a:rPr lang="fr-FR" sz="1600" dirty="0" smtClean="0">
                <a:solidFill>
                  <a:schemeClr val="tx1"/>
                </a:solidFill>
              </a:rPr>
              <a:t>2025</a:t>
            </a:r>
            <a:endParaRPr lang="fr-FR" sz="1600" dirty="0">
              <a:solidFill>
                <a:schemeClr val="tx1"/>
              </a:solidFill>
            </a:endParaRPr>
          </a:p>
        </p:txBody>
      </p:sp>
      <p:sp>
        <p:nvSpPr>
          <p:cNvPr id="14" name="Rectangle 13"/>
          <p:cNvSpPr/>
          <p:nvPr/>
        </p:nvSpPr>
        <p:spPr>
          <a:xfrm>
            <a:off x="457200" y="1981200"/>
            <a:ext cx="5826074" cy="369332"/>
          </a:xfrm>
          <a:prstGeom prst="rect">
            <a:avLst/>
          </a:prstGeom>
        </p:spPr>
        <p:txBody>
          <a:bodyPr wrap="square">
            <a:spAutoFit/>
          </a:bodyPr>
          <a:lstStyle/>
          <a:p>
            <a:r>
              <a:rPr dirty="0">
                <a:solidFill>
                  <a:srgbClr val="000000"/>
                </a:solidFill>
              </a:rPr>
              <a:t>1) le rapport financier présenté.</a:t>
            </a:r>
          </a:p>
        </p:txBody>
      </p:sp>
      <p:sp>
        <p:nvSpPr>
          <p:cNvPr id="15" name="ZoneTexte 14"/>
          <p:cNvSpPr txBox="1"/>
          <p:nvPr/>
        </p:nvSpPr>
        <p:spPr>
          <a:xfrm>
            <a:off x="457200" y="2408872"/>
            <a:ext cx="8077200" cy="923330"/>
          </a:xfrm>
          <a:prstGeom prst="rect">
            <a:avLst/>
          </a:prstGeom>
          <a:noFill/>
        </p:spPr>
        <p:txBody>
          <a:bodyPr wrap="square" rtlCol="0">
            <a:spAutoFit/>
          </a:bodyPr>
          <a:lstStyle/>
          <a:p>
            <a:r>
              <a:rPr dirty="0">
                <a:solidFill>
                  <a:srgbClr val="000000"/>
                </a:solidFill>
              </a:rPr>
              <a:t>2) les comptes présentés et </a:t>
            </a:r>
            <a:r>
              <a:rPr dirty="0" smtClean="0">
                <a:solidFill>
                  <a:srgbClr val="000000"/>
                </a:solidFill>
              </a:rPr>
              <a:t>approuvés </a:t>
            </a:r>
            <a:r>
              <a:rPr dirty="0">
                <a:solidFill>
                  <a:srgbClr val="000000"/>
                </a:solidFill>
              </a:rPr>
              <a:t>à l’unanimité par le Conseil d’Administration lors du CA du </a:t>
            </a:r>
            <a:r>
              <a:rPr dirty="0" smtClean="0">
                <a:solidFill>
                  <a:srgbClr val="000000"/>
                </a:solidFill>
              </a:rPr>
              <a:t>8 </a:t>
            </a:r>
            <a:r>
              <a:rPr dirty="0">
                <a:solidFill>
                  <a:srgbClr val="000000"/>
                </a:solidFill>
              </a:rPr>
              <a:t>septembre </a:t>
            </a:r>
            <a:r>
              <a:rPr dirty="0" smtClean="0">
                <a:solidFill>
                  <a:srgbClr val="000000"/>
                </a:solidFill>
              </a:rPr>
              <a:t>2026 </a:t>
            </a:r>
            <a:r>
              <a:rPr dirty="0">
                <a:solidFill>
                  <a:srgbClr val="000000"/>
                </a:solidFill>
              </a:rPr>
              <a:t>et qui viennent de vous être présentés.</a:t>
            </a:r>
          </a:p>
          <a:p>
            <a:endParaRPr dirty="0">
              <a:solidFill>
                <a:srgbClr val="000000"/>
              </a:solidFill>
            </a:endParaRPr>
          </a:p>
        </p:txBody>
      </p:sp>
      <p:sp>
        <p:nvSpPr>
          <p:cNvPr id="16" name="ZoneTexte 15"/>
          <p:cNvSpPr txBox="1"/>
          <p:nvPr/>
        </p:nvSpPr>
        <p:spPr>
          <a:xfrm>
            <a:off x="457200" y="3200400"/>
            <a:ext cx="8077200" cy="923330"/>
          </a:xfrm>
          <a:prstGeom prst="rect">
            <a:avLst/>
          </a:prstGeom>
          <a:noFill/>
        </p:spPr>
        <p:txBody>
          <a:bodyPr wrap="square" rtlCol="0">
            <a:spAutoFit/>
          </a:bodyPr>
          <a:lstStyle/>
          <a:p>
            <a:r>
              <a:rPr dirty="0">
                <a:solidFill>
                  <a:srgbClr val="000000"/>
                </a:solidFill>
              </a:rPr>
              <a:t>3) </a:t>
            </a:r>
            <a:r>
              <a:rPr dirty="0">
                <a:solidFill>
                  <a:prstClr val="black"/>
                </a:solidFill>
              </a:rPr>
              <a:t>l’affectation du résultat de l’exercice </a:t>
            </a:r>
            <a:r>
              <a:rPr dirty="0" smtClean="0">
                <a:solidFill>
                  <a:prstClr val="black"/>
                </a:solidFill>
              </a:rPr>
              <a:t>2025 </a:t>
            </a:r>
            <a:r>
              <a:rPr dirty="0">
                <a:solidFill>
                  <a:prstClr val="black"/>
                </a:solidFill>
              </a:rPr>
              <a:t>d’un montant de </a:t>
            </a:r>
            <a:r>
              <a:rPr b="1" dirty="0" smtClean="0"/>
              <a:t>32 953 € </a:t>
            </a:r>
            <a:r>
              <a:rPr dirty="0">
                <a:solidFill>
                  <a:prstClr val="black"/>
                </a:solidFill>
              </a:rPr>
              <a:t>en report à nouveau</a:t>
            </a:r>
          </a:p>
          <a:p>
            <a:endParaRPr dirty="0">
              <a:solidFill>
                <a:srgbClr val="000000"/>
              </a:solidFill>
            </a:endParaRPr>
          </a:p>
        </p:txBody>
      </p:sp>
      <p:sp>
        <p:nvSpPr>
          <p:cNvPr id="9" name="ZoneTexte 8"/>
          <p:cNvSpPr txBox="1"/>
          <p:nvPr/>
        </p:nvSpPr>
        <p:spPr>
          <a:xfrm>
            <a:off x="336698" y="999460"/>
            <a:ext cx="5943600" cy="646331"/>
          </a:xfrm>
          <a:prstGeom prst="rect">
            <a:avLst/>
          </a:prstGeom>
          <a:noFill/>
        </p:spPr>
        <p:txBody>
          <a:bodyPr wrap="square" rtlCol="0">
            <a:spAutoFit/>
          </a:bodyPr>
          <a:lstStyle/>
          <a:p>
            <a:r>
              <a:rPr dirty="0">
                <a:solidFill>
                  <a:srgbClr val="000000"/>
                </a:solidFill>
              </a:rPr>
              <a:t>Si vous êtes d’accord, je vous propose d’approuver les résolutions suivantes :</a:t>
            </a:r>
          </a:p>
        </p:txBody>
      </p:sp>
    </p:spTree>
    <p:extLst>
      <p:ext uri="{BB962C8B-B14F-4D97-AF65-F5344CB8AC3E}">
        <p14:creationId xmlns:p14="http://schemas.microsoft.com/office/powerpoint/2010/main" val="320013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itre 41"/>
          <p:cNvSpPr>
            <a:spLocks noGrp="1"/>
          </p:cNvSpPr>
          <p:nvPr>
            <p:ph type="title"/>
          </p:nvPr>
        </p:nvSpPr>
        <p:spPr/>
        <p:txBody>
          <a:bodyPr>
            <a:normAutofit/>
          </a:bodyPr>
          <a:lstStyle/>
          <a:p>
            <a:r>
              <a:rPr lang="fr-FR" sz="2000" dirty="0"/>
              <a:t>V RAPPORT MORAL ET COMPTE RENDU D’ACTIVITE</a:t>
            </a:r>
          </a:p>
        </p:txBody>
      </p:sp>
      <p:sp>
        <p:nvSpPr>
          <p:cNvPr id="10" name="Espace réservé du contenu 9"/>
          <p:cNvSpPr>
            <a:spLocks noGrp="1"/>
          </p:cNvSpPr>
          <p:nvPr>
            <p:ph sz="quarter" idx="15"/>
          </p:nvPr>
        </p:nvSpPr>
        <p:spPr>
          <a:xfrm>
            <a:off x="10439400" y="381000"/>
            <a:ext cx="3962400" cy="5638800"/>
          </a:xfrm>
        </p:spPr>
        <p:txBody>
          <a:bodyPr/>
          <a:lstStyle/>
          <a:p>
            <a:endParaRPr lang="fr-FR" dirty="0"/>
          </a:p>
          <a:p>
            <a:endParaRPr lang="fr-FR" dirty="0"/>
          </a:p>
        </p:txBody>
      </p:sp>
      <p:sp>
        <p:nvSpPr>
          <p:cNvPr id="9" name="Espace réservé du texte 8"/>
          <p:cNvSpPr>
            <a:spLocks noGrp="1"/>
          </p:cNvSpPr>
          <p:nvPr>
            <p:ph type="body" sz="quarter" idx="14"/>
          </p:nvPr>
        </p:nvSpPr>
        <p:spPr>
          <a:xfrm>
            <a:off x="304800" y="304800"/>
            <a:ext cx="8229600" cy="381000"/>
          </a:xfrm>
        </p:spPr>
        <p:txBody>
          <a:bodyPr>
            <a:noAutofit/>
          </a:bodyPr>
          <a:lstStyle/>
          <a:p>
            <a:r>
              <a:rPr lang="fr-FR" sz="1600" dirty="0">
                <a:solidFill>
                  <a:schemeClr val="tx1"/>
                </a:solidFill>
              </a:rPr>
              <a:t>A- RAPPORT MORAL </a:t>
            </a:r>
          </a:p>
        </p:txBody>
      </p:sp>
      <p:sp>
        <p:nvSpPr>
          <p:cNvPr id="12" name="Espace réservé du texte 11"/>
          <p:cNvSpPr>
            <a:spLocks noGrp="1"/>
          </p:cNvSpPr>
          <p:nvPr>
            <p:ph type="body" sz="quarter" idx="17"/>
          </p:nvPr>
        </p:nvSpPr>
        <p:spPr>
          <a:xfrm>
            <a:off x="228600" y="4038600"/>
            <a:ext cx="8232648" cy="457200"/>
          </a:xfrm>
        </p:spPr>
        <p:txBody>
          <a:bodyPr>
            <a:noAutofit/>
          </a:bodyPr>
          <a:lstStyle/>
          <a:p>
            <a:r>
              <a:rPr lang="fr-FR" sz="1600" dirty="0">
                <a:solidFill>
                  <a:schemeClr val="tx1"/>
                </a:solidFill>
              </a:rPr>
              <a:t>B- RAPPORT D’ACTIVITES</a:t>
            </a:r>
          </a:p>
        </p:txBody>
      </p:sp>
      <p:sp>
        <p:nvSpPr>
          <p:cNvPr id="17" name="ZoneTexte 16"/>
          <p:cNvSpPr txBox="1"/>
          <p:nvPr/>
        </p:nvSpPr>
        <p:spPr>
          <a:xfrm>
            <a:off x="304800" y="762000"/>
            <a:ext cx="8153400" cy="1569660"/>
          </a:xfrm>
          <a:prstGeom prst="rect">
            <a:avLst/>
          </a:prstGeom>
          <a:noFill/>
        </p:spPr>
        <p:txBody>
          <a:bodyPr wrap="square" rtlCol="0">
            <a:spAutoFit/>
          </a:bodyPr>
          <a:lstStyle/>
          <a:p>
            <a:pPr marL="285750" indent="-285750">
              <a:buFontTx/>
              <a:buChar char="-"/>
            </a:pPr>
            <a:r>
              <a:rPr lang="fr-FR" dirty="0"/>
              <a:t>Remerciements</a:t>
            </a:r>
          </a:p>
          <a:p>
            <a:pPr marL="285750" indent="-285750">
              <a:buFontTx/>
              <a:buChar char="-"/>
            </a:pPr>
            <a:endParaRPr lang="fr-FR" sz="1200" dirty="0"/>
          </a:p>
          <a:p>
            <a:pPr marL="285750" indent="-285750">
              <a:buFontTx/>
              <a:buChar char="-"/>
            </a:pPr>
            <a:r>
              <a:rPr lang="fr-FR" dirty="0"/>
              <a:t>Nous avons réalisé </a:t>
            </a:r>
            <a:r>
              <a:rPr lang="fr-FR" dirty="0" smtClean="0"/>
              <a:t>33</a:t>
            </a:r>
            <a:r>
              <a:rPr lang="fr-FR" dirty="0" smtClean="0">
                <a:solidFill>
                  <a:srgbClr val="FF0000"/>
                </a:solidFill>
              </a:rPr>
              <a:t> </a:t>
            </a:r>
            <a:r>
              <a:rPr lang="fr-FR" dirty="0"/>
              <a:t>activités différentes au cours de l’année </a:t>
            </a:r>
            <a:r>
              <a:rPr lang="fr-FR" dirty="0" smtClean="0"/>
              <a:t>2025.</a:t>
            </a:r>
            <a:endParaRPr lang="fr-FR" dirty="0"/>
          </a:p>
          <a:p>
            <a:pPr marL="285750" indent="-285750">
              <a:buFontTx/>
              <a:buChar char="-"/>
            </a:pPr>
            <a:endParaRPr lang="fr-FR" sz="1200" dirty="0"/>
          </a:p>
          <a:p>
            <a:endParaRPr lang="fr-FR" dirty="0">
              <a:solidFill>
                <a:srgbClr val="FF0000"/>
              </a:solidFill>
            </a:endParaRPr>
          </a:p>
          <a:p>
            <a:pPr marL="285750" indent="-285750">
              <a:buFontTx/>
              <a:buChar char="-"/>
            </a:pPr>
            <a:endParaRPr lang="fr-FR" dirty="0"/>
          </a:p>
        </p:txBody>
      </p:sp>
    </p:spTree>
    <p:extLst>
      <p:ext uri="{BB962C8B-B14F-4D97-AF65-F5344CB8AC3E}">
        <p14:creationId xmlns:p14="http://schemas.microsoft.com/office/powerpoint/2010/main" val="35230331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1800" dirty="0"/>
              <a:t>V - RAPPORT D’ACTIVITES</a:t>
            </a:r>
          </a:p>
        </p:txBody>
      </p:sp>
      <p:sp>
        <p:nvSpPr>
          <p:cNvPr id="3" name="Espace réservé du texte 2"/>
          <p:cNvSpPr>
            <a:spLocks noGrp="1"/>
          </p:cNvSpPr>
          <p:nvPr>
            <p:ph type="body" sz="quarter" idx="13"/>
          </p:nvPr>
        </p:nvSpPr>
        <p:spPr>
          <a:xfrm>
            <a:off x="304800" y="381000"/>
            <a:ext cx="8077200" cy="381000"/>
          </a:xfrm>
        </p:spPr>
        <p:txBody>
          <a:bodyPr>
            <a:normAutofit/>
          </a:bodyPr>
          <a:lstStyle/>
          <a:p>
            <a:r>
              <a:rPr lang="fr-FR" sz="1600" dirty="0">
                <a:solidFill>
                  <a:schemeClr val="tx1"/>
                </a:solidFill>
              </a:rPr>
              <a:t>1) A QUOI SERVENT LES RESSOURCES DE L’ASSOCIATION ?</a:t>
            </a:r>
          </a:p>
        </p:txBody>
      </p:sp>
      <p:graphicFrame>
        <p:nvGraphicFramePr>
          <p:cNvPr id="6" name="Graphique 5"/>
          <p:cNvGraphicFramePr/>
          <p:nvPr>
            <p:extLst>
              <p:ext uri="{D42A27DB-BD31-4B8C-83A1-F6EECF244321}">
                <p14:modId xmlns:p14="http://schemas.microsoft.com/office/powerpoint/2010/main" val="4204364841"/>
              </p:ext>
            </p:extLst>
          </p:nvPr>
        </p:nvGraphicFramePr>
        <p:xfrm>
          <a:off x="685800" y="990600"/>
          <a:ext cx="7239000" cy="5105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025297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610600" y="381000"/>
            <a:ext cx="533400" cy="5867400"/>
          </a:xfrm>
        </p:spPr>
        <p:txBody>
          <a:bodyPr>
            <a:normAutofit/>
          </a:bodyPr>
          <a:lstStyle/>
          <a:p>
            <a:r>
              <a:rPr lang="fr-FR" sz="1800" dirty="0"/>
              <a:t>V - RAPPORT D’ACTIVITES</a:t>
            </a:r>
          </a:p>
        </p:txBody>
      </p:sp>
      <p:sp>
        <p:nvSpPr>
          <p:cNvPr id="3" name="Espace réservé du texte 2"/>
          <p:cNvSpPr>
            <a:spLocks noGrp="1"/>
          </p:cNvSpPr>
          <p:nvPr>
            <p:ph type="body" sz="quarter" idx="13"/>
          </p:nvPr>
        </p:nvSpPr>
        <p:spPr>
          <a:xfrm>
            <a:off x="304800" y="381000"/>
            <a:ext cx="8077200" cy="381000"/>
          </a:xfrm>
        </p:spPr>
        <p:txBody>
          <a:bodyPr>
            <a:normAutofit/>
          </a:bodyPr>
          <a:lstStyle/>
          <a:p>
            <a:r>
              <a:rPr lang="fr-FR" sz="1600" dirty="0">
                <a:solidFill>
                  <a:schemeClr val="tx1"/>
                </a:solidFill>
              </a:rPr>
              <a:t>1) A QUOI SERVENT LES RESSOURCES DE L’ASSOCIATION?</a:t>
            </a:r>
          </a:p>
        </p:txBody>
      </p:sp>
      <p:sp>
        <p:nvSpPr>
          <p:cNvPr id="7" name="ZoneTexte 6"/>
          <p:cNvSpPr txBox="1"/>
          <p:nvPr/>
        </p:nvSpPr>
        <p:spPr>
          <a:xfrm>
            <a:off x="376311" y="990600"/>
            <a:ext cx="8229600" cy="5078313"/>
          </a:xfrm>
          <a:prstGeom prst="rect">
            <a:avLst/>
          </a:prstGeom>
          <a:noFill/>
        </p:spPr>
        <p:txBody>
          <a:bodyPr wrap="square" rtlCol="0">
            <a:spAutoFit/>
          </a:bodyPr>
          <a:lstStyle/>
          <a:p>
            <a:r>
              <a:rPr lang="fr-FR" dirty="0"/>
              <a:t>Le nombre </a:t>
            </a:r>
            <a:r>
              <a:rPr lang="fr-FR" dirty="0" smtClean="0"/>
              <a:t>d’adhérents </a:t>
            </a:r>
            <a:r>
              <a:rPr lang="fr-FR" dirty="0"/>
              <a:t>à l’APSD en </a:t>
            </a:r>
            <a:r>
              <a:rPr lang="fr-FR" dirty="0" smtClean="0"/>
              <a:t>2025 </a:t>
            </a:r>
            <a:r>
              <a:rPr lang="fr-FR" dirty="0"/>
              <a:t>est de </a:t>
            </a:r>
            <a:r>
              <a:rPr lang="fr-FR" dirty="0" smtClean="0"/>
              <a:t>2411 </a:t>
            </a:r>
            <a:r>
              <a:rPr lang="fr-FR" dirty="0"/>
              <a:t>adhérents (dont </a:t>
            </a:r>
            <a:r>
              <a:rPr lang="fr-FR" dirty="0" smtClean="0"/>
              <a:t>520 retraités). </a:t>
            </a:r>
          </a:p>
          <a:p>
            <a:r>
              <a:rPr lang="fr-FR" dirty="0" smtClean="0"/>
              <a:t>Il y a </a:t>
            </a:r>
            <a:r>
              <a:rPr lang="fr-FR" dirty="0"/>
              <a:t>m</a:t>
            </a:r>
            <a:r>
              <a:rPr lang="fr-FR" dirty="0" smtClean="0"/>
              <a:t>oins de retraités qu’en 2024 (570 retraités), sans doute en lien avec la hausse de la cotisation annuelle.</a:t>
            </a:r>
          </a:p>
          <a:p>
            <a:endParaRPr lang="fr-FR" dirty="0"/>
          </a:p>
          <a:p>
            <a:r>
              <a:rPr lang="fr-FR" dirty="0"/>
              <a:t>Nous sommes </a:t>
            </a:r>
            <a:r>
              <a:rPr lang="fr-FR" dirty="0" smtClean="0"/>
              <a:t>la structure la </a:t>
            </a:r>
            <a:r>
              <a:rPr lang="fr-FR" dirty="0"/>
              <a:t>plus </a:t>
            </a:r>
            <a:r>
              <a:rPr lang="fr-FR" dirty="0" smtClean="0"/>
              <a:t>importante </a:t>
            </a:r>
            <a:r>
              <a:rPr lang="fr-FR" dirty="0"/>
              <a:t>du CNAS de la </a:t>
            </a:r>
            <a:r>
              <a:rPr lang="fr-FR" dirty="0" smtClean="0"/>
              <a:t>Sarthe. </a:t>
            </a:r>
          </a:p>
          <a:p>
            <a:r>
              <a:rPr lang="fr-FR" dirty="0" smtClean="0"/>
              <a:t>Le versement des cotisations CNAS représente le plus gros poste de dépense de l’APSD soit </a:t>
            </a:r>
            <a:r>
              <a:rPr lang="fr-FR" dirty="0" smtClean="0">
                <a:solidFill>
                  <a:srgbClr val="FF0000"/>
                </a:solidFill>
              </a:rPr>
              <a:t>X</a:t>
            </a:r>
            <a:r>
              <a:rPr lang="fr-FR" dirty="0" smtClean="0"/>
              <a:t> € pour 2025. </a:t>
            </a:r>
            <a:r>
              <a:rPr lang="is-IS" dirty="0"/>
              <a:t/>
            </a:r>
            <a:br>
              <a:rPr lang="is-IS" dirty="0"/>
            </a:br>
            <a:r>
              <a:rPr lang="is-IS" dirty="0"/>
              <a:t>	</a:t>
            </a:r>
            <a:r>
              <a:rPr lang="is-IS" sz="2400" dirty="0"/>
              <a:t>Cotisation 2023 = 212 € Actif / 137,80 € retraité</a:t>
            </a:r>
            <a:r>
              <a:rPr lang="is-IS" dirty="0"/>
              <a:t/>
            </a:r>
            <a:br>
              <a:rPr lang="is-IS" dirty="0"/>
            </a:br>
            <a:r>
              <a:rPr lang="is-IS" dirty="0"/>
              <a:t>	</a:t>
            </a:r>
            <a:r>
              <a:rPr lang="is-IS" sz="2400" dirty="0"/>
              <a:t>Cotisation 2024 = 217 € Actif / 141 € retraité</a:t>
            </a:r>
          </a:p>
          <a:p>
            <a:r>
              <a:rPr lang="is-IS" sz="2400" dirty="0"/>
              <a:t>	Cotisation 2025 = 222 € Actif / 144 € </a:t>
            </a:r>
            <a:r>
              <a:rPr lang="is-IS" sz="2400" dirty="0" smtClean="0"/>
              <a:t>retraité</a:t>
            </a:r>
          </a:p>
          <a:p>
            <a:r>
              <a:rPr lang="is-IS" sz="2400" dirty="0" smtClean="0"/>
              <a:t>	Cotisation 2026 </a:t>
            </a:r>
            <a:r>
              <a:rPr lang="is-IS" sz="2400" dirty="0"/>
              <a:t>= </a:t>
            </a:r>
            <a:r>
              <a:rPr lang="is-IS" sz="2400" dirty="0" smtClean="0"/>
              <a:t>224 </a:t>
            </a:r>
            <a:r>
              <a:rPr lang="is-IS" sz="2400" dirty="0"/>
              <a:t>€ Actif / </a:t>
            </a:r>
            <a:r>
              <a:rPr lang="is-IS" sz="2400" dirty="0" smtClean="0"/>
              <a:t>146 </a:t>
            </a:r>
            <a:r>
              <a:rPr lang="is-IS" sz="2400" dirty="0"/>
              <a:t>€ retraité</a:t>
            </a:r>
          </a:p>
          <a:p>
            <a:endParaRPr lang="is-IS" sz="2400" dirty="0"/>
          </a:p>
          <a:p>
            <a:r>
              <a:rPr lang="is-IS" sz="2400" dirty="0"/>
              <a:t>	Cotisation </a:t>
            </a:r>
            <a:r>
              <a:rPr lang="is-IS" sz="2400" dirty="0" smtClean="0"/>
              <a:t>2027 </a:t>
            </a:r>
            <a:r>
              <a:rPr lang="is-IS" sz="2400" dirty="0"/>
              <a:t>= </a:t>
            </a:r>
            <a:r>
              <a:rPr lang="is-IS" sz="2400" dirty="0" smtClean="0"/>
              <a:t>228 € Actif / 149 € Retraités ?</a:t>
            </a:r>
            <a:r>
              <a:rPr lang="is-IS" sz="2400" dirty="0"/>
              <a:t/>
            </a:r>
            <a:br>
              <a:rPr lang="is-IS" sz="2400" dirty="0"/>
            </a:br>
            <a:r>
              <a:rPr lang="is-IS" dirty="0">
                <a:solidFill>
                  <a:srgbClr val="FF0000"/>
                </a:solidFill>
              </a:rPr>
              <a:t/>
            </a:r>
            <a:br>
              <a:rPr lang="is-IS" dirty="0">
                <a:solidFill>
                  <a:srgbClr val="FF0000"/>
                </a:solidFill>
              </a:rPr>
            </a:br>
            <a:endParaRPr lang="is-IS" dirty="0"/>
          </a:p>
          <a:p>
            <a:pPr lvl="0" algn="ctr"/>
            <a:endParaRPr lang="is-IS" dirty="0"/>
          </a:p>
        </p:txBody>
      </p:sp>
    </p:spTree>
    <p:extLst>
      <p:ext uri="{BB962C8B-B14F-4D97-AF65-F5344CB8AC3E}">
        <p14:creationId xmlns:p14="http://schemas.microsoft.com/office/powerpoint/2010/main" val="2759628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BDE8EF55-5A30-22F7-CF0D-62766AC3CD84}"/>
              </a:ext>
            </a:extLst>
          </p:cNvPr>
          <p:cNvSpPr>
            <a:spLocks noGrp="1"/>
          </p:cNvSpPr>
          <p:nvPr>
            <p:ph type="title"/>
          </p:nvPr>
        </p:nvSpPr>
        <p:spPr/>
        <p:txBody>
          <a:bodyPr>
            <a:normAutofit fontScale="90000"/>
          </a:bodyPr>
          <a:lstStyle/>
          <a:p>
            <a:endParaRPr lang="fr-FR"/>
          </a:p>
        </p:txBody>
      </p:sp>
      <p:sp>
        <p:nvSpPr>
          <p:cNvPr id="3" name="Espace réservé du texte 2">
            <a:extLst>
              <a:ext uri="{FF2B5EF4-FFF2-40B4-BE49-F238E27FC236}">
                <a16:creationId xmlns="" xmlns:a16="http://schemas.microsoft.com/office/drawing/2014/main" id="{043598FB-F603-0D1E-F64C-75CEAB6AA529}"/>
              </a:ext>
            </a:extLst>
          </p:cNvPr>
          <p:cNvSpPr>
            <a:spLocks noGrp="1"/>
          </p:cNvSpPr>
          <p:nvPr>
            <p:ph type="body" sz="quarter" idx="13"/>
          </p:nvPr>
        </p:nvSpPr>
        <p:spPr>
          <a:xfrm>
            <a:off x="304800" y="381000"/>
            <a:ext cx="8077200" cy="381000"/>
          </a:xfrm>
        </p:spPr>
        <p:txBody>
          <a:bodyPr>
            <a:normAutofit/>
          </a:bodyPr>
          <a:lstStyle/>
          <a:p>
            <a:r>
              <a:rPr lang="fr-FR" sz="1600" dirty="0">
                <a:solidFill>
                  <a:schemeClr val="tx1"/>
                </a:solidFill>
              </a:rPr>
              <a:t>2) BILAN D’ACTIVITE CNAS </a:t>
            </a:r>
            <a:r>
              <a:rPr lang="fr-FR" sz="1600" dirty="0" smtClean="0">
                <a:solidFill>
                  <a:schemeClr val="tx1"/>
                </a:solidFill>
              </a:rPr>
              <a:t>2025</a:t>
            </a:r>
            <a:endParaRPr lang="fr-FR" sz="1600" dirty="0">
              <a:solidFill>
                <a:schemeClr val="tx1"/>
              </a:solidFill>
            </a:endParaRPr>
          </a:p>
          <a:p>
            <a:endParaRPr lang="fr-FR" dirty="0"/>
          </a:p>
        </p:txBody>
      </p:sp>
      <p:pic>
        <p:nvPicPr>
          <p:cNvPr id="7" name="Image 6">
            <a:extLst>
              <a:ext uri="{FF2B5EF4-FFF2-40B4-BE49-F238E27FC236}">
                <a16:creationId xmlns="" xmlns:a16="http://schemas.microsoft.com/office/drawing/2014/main" id="{9ABFF5EF-21B2-596A-CA7D-9CCC034DFA4B}"/>
              </a:ext>
            </a:extLst>
          </p:cNvPr>
          <p:cNvPicPr>
            <a:picLocks noChangeAspect="1"/>
          </p:cNvPicPr>
          <p:nvPr/>
        </p:nvPicPr>
        <p:blipFill>
          <a:blip r:embed="rId2"/>
          <a:stretch>
            <a:fillRect/>
          </a:stretch>
        </p:blipFill>
        <p:spPr>
          <a:xfrm>
            <a:off x="609600" y="1019175"/>
            <a:ext cx="876300" cy="323850"/>
          </a:xfrm>
          <a:prstGeom prst="rect">
            <a:avLst/>
          </a:prstGeom>
        </p:spPr>
      </p:pic>
      <p:pic>
        <p:nvPicPr>
          <p:cNvPr id="9" name="Image 8">
            <a:extLst>
              <a:ext uri="{FF2B5EF4-FFF2-40B4-BE49-F238E27FC236}">
                <a16:creationId xmlns="" xmlns:a16="http://schemas.microsoft.com/office/drawing/2014/main" id="{53552187-8DD2-F42C-0572-1D9420153D49}"/>
              </a:ext>
            </a:extLst>
          </p:cNvPr>
          <p:cNvPicPr>
            <a:picLocks noChangeAspect="1"/>
          </p:cNvPicPr>
          <p:nvPr/>
        </p:nvPicPr>
        <p:blipFill>
          <a:blip r:embed="rId3"/>
          <a:stretch>
            <a:fillRect/>
          </a:stretch>
        </p:blipFill>
        <p:spPr>
          <a:xfrm>
            <a:off x="1485900" y="990600"/>
            <a:ext cx="2047875" cy="381000"/>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676400"/>
            <a:ext cx="8077200" cy="247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08979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1800" dirty="0"/>
              <a:t>V - RAPPORT D’ACTIVITES</a:t>
            </a:r>
          </a:p>
        </p:txBody>
      </p:sp>
      <p:sp>
        <p:nvSpPr>
          <p:cNvPr id="3" name="Espace réservé du texte 2"/>
          <p:cNvSpPr>
            <a:spLocks noGrp="1"/>
          </p:cNvSpPr>
          <p:nvPr>
            <p:ph type="body" sz="quarter" idx="13"/>
          </p:nvPr>
        </p:nvSpPr>
        <p:spPr>
          <a:xfrm>
            <a:off x="304800" y="381000"/>
            <a:ext cx="8077200" cy="381000"/>
          </a:xfrm>
        </p:spPr>
        <p:txBody>
          <a:bodyPr>
            <a:noAutofit/>
          </a:bodyPr>
          <a:lstStyle/>
          <a:p>
            <a:r>
              <a:rPr lang="fr-FR" sz="1600" dirty="0">
                <a:solidFill>
                  <a:schemeClr val="tx1"/>
                </a:solidFill>
              </a:rPr>
              <a:t>2) BILAN D’ACTIVITE CNAS 2024</a:t>
            </a:r>
          </a:p>
          <a:p>
            <a:endParaRPr lang="fr-FR" sz="1600" dirty="0">
              <a:solidFill>
                <a:schemeClr val="tx1"/>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116148"/>
            <a:ext cx="8001000" cy="4751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10888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9643FE7-703A-A1BC-9FCD-2200DAD2915B}"/>
              </a:ext>
            </a:extLst>
          </p:cNvPr>
          <p:cNvSpPr>
            <a:spLocks noGrp="1"/>
          </p:cNvSpPr>
          <p:nvPr>
            <p:ph type="title"/>
          </p:nvPr>
        </p:nvSpPr>
        <p:spPr/>
        <p:txBody>
          <a:bodyPr>
            <a:normAutofit/>
          </a:bodyPr>
          <a:lstStyle/>
          <a:p>
            <a:r>
              <a:rPr lang="fr-FR" sz="1800" dirty="0"/>
              <a:t>V - RAPPORT D’ACTIVITES</a:t>
            </a:r>
          </a:p>
        </p:txBody>
      </p:sp>
      <p:sp>
        <p:nvSpPr>
          <p:cNvPr id="3" name="Espace réservé du texte 2">
            <a:extLst>
              <a:ext uri="{FF2B5EF4-FFF2-40B4-BE49-F238E27FC236}">
                <a16:creationId xmlns="" xmlns:a16="http://schemas.microsoft.com/office/drawing/2014/main" id="{C4A214A1-A560-E984-2164-1BACABB6498A}"/>
              </a:ext>
            </a:extLst>
          </p:cNvPr>
          <p:cNvSpPr>
            <a:spLocks noGrp="1"/>
          </p:cNvSpPr>
          <p:nvPr>
            <p:ph type="body" sz="quarter" idx="13"/>
          </p:nvPr>
        </p:nvSpPr>
        <p:spPr>
          <a:xfrm>
            <a:off x="304800" y="381000"/>
            <a:ext cx="8077200" cy="381000"/>
          </a:xfrm>
        </p:spPr>
        <p:txBody>
          <a:bodyPr>
            <a:normAutofit/>
          </a:bodyPr>
          <a:lstStyle/>
          <a:p>
            <a:r>
              <a:rPr lang="fr-FR" sz="1600" dirty="0">
                <a:solidFill>
                  <a:schemeClr val="tx1"/>
                </a:solidFill>
              </a:rPr>
              <a:t>2) BILAN D’ACTIVITE CNAS 2024</a:t>
            </a:r>
          </a:p>
          <a:p>
            <a:endParaRPr lang="fr-F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8132800" cy="4791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82643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743B8DB2-0088-A35D-E737-5512C6EB0163}"/>
              </a:ext>
            </a:extLst>
          </p:cNvPr>
          <p:cNvSpPr>
            <a:spLocks noGrp="1"/>
          </p:cNvSpPr>
          <p:nvPr>
            <p:ph type="title"/>
          </p:nvPr>
        </p:nvSpPr>
        <p:spPr/>
        <p:txBody>
          <a:bodyPr>
            <a:normAutofit/>
          </a:bodyPr>
          <a:lstStyle/>
          <a:p>
            <a:r>
              <a:rPr lang="fr-FR" sz="1800" dirty="0"/>
              <a:t>V - RAPPORT D’ACTIVITES</a:t>
            </a:r>
          </a:p>
        </p:txBody>
      </p:sp>
      <p:sp>
        <p:nvSpPr>
          <p:cNvPr id="3" name="Espace réservé du texte 2">
            <a:extLst>
              <a:ext uri="{FF2B5EF4-FFF2-40B4-BE49-F238E27FC236}">
                <a16:creationId xmlns="" xmlns:a16="http://schemas.microsoft.com/office/drawing/2014/main" id="{07B3789F-BC42-4AF3-712A-4D5CFF69E732}"/>
              </a:ext>
            </a:extLst>
          </p:cNvPr>
          <p:cNvSpPr>
            <a:spLocks noGrp="1"/>
          </p:cNvSpPr>
          <p:nvPr>
            <p:ph type="body" sz="quarter" idx="13"/>
          </p:nvPr>
        </p:nvSpPr>
        <p:spPr>
          <a:xfrm>
            <a:off x="304800" y="381000"/>
            <a:ext cx="8077200" cy="838200"/>
          </a:xfrm>
        </p:spPr>
        <p:txBody>
          <a:bodyPr>
            <a:normAutofit fontScale="40000" lnSpcReduction="20000"/>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fr-FR" sz="4000" b="1" i="0" u="none" strike="noStrike" kern="0" cap="none" spc="0" normalizeH="0" baseline="0" noProof="0" dirty="0">
                <a:ln>
                  <a:noFill/>
                </a:ln>
                <a:solidFill>
                  <a:prstClr val="black"/>
                </a:solidFill>
                <a:effectLst/>
                <a:uLnTx/>
                <a:uFillTx/>
                <a:latin typeface="Calibri"/>
                <a:ea typeface="+mn-ea"/>
                <a:cs typeface="+mn-cs"/>
              </a:rPr>
              <a:t>3) ACTIVITES PROPOSEES PAR L’ASSOCIATION: </a:t>
            </a:r>
          </a:p>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fr-FR" sz="4000" b="1" i="0" u="none" strike="noStrike" kern="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ct val="20000"/>
              </a:spcBef>
              <a:spcAft>
                <a:spcPts val="0"/>
              </a:spcAft>
              <a:buClrTx/>
              <a:buSzTx/>
              <a:buFontTx/>
              <a:buChar char="-"/>
              <a:tabLst/>
              <a:defRPr/>
            </a:pPr>
            <a:r>
              <a:rPr kumimoji="0" lang="fr-FR" sz="4000" b="1" i="0" u="none" strike="noStrike" kern="0" cap="none" spc="0" normalizeH="0" baseline="0" noProof="0" dirty="0">
                <a:ln>
                  <a:noFill/>
                </a:ln>
                <a:solidFill>
                  <a:prstClr val="black"/>
                </a:solidFill>
                <a:effectLst/>
                <a:uLnTx/>
                <a:uFillTx/>
                <a:latin typeface="Calibri"/>
                <a:ea typeface="+mn-ea"/>
                <a:cs typeface="+mn-cs"/>
              </a:rPr>
              <a:t>ACTIONS REALISEES DURANT L’ANNEE </a:t>
            </a:r>
            <a:r>
              <a:rPr kumimoji="0" lang="fr-FR" sz="4000" b="1" i="0" u="none" strike="noStrike" kern="0" cap="none" spc="0" normalizeH="0" baseline="0" noProof="0" dirty="0" smtClean="0">
                <a:ln>
                  <a:noFill/>
                </a:ln>
                <a:solidFill>
                  <a:prstClr val="black"/>
                </a:solidFill>
                <a:effectLst/>
                <a:uLnTx/>
                <a:uFillTx/>
                <a:latin typeface="Calibri"/>
                <a:ea typeface="+mn-ea"/>
                <a:cs typeface="+mn-cs"/>
              </a:rPr>
              <a:t>2025</a:t>
            </a:r>
            <a:endParaRPr kumimoji="0" lang="fr-FR" sz="4000" b="1" i="0" u="none" strike="noStrike" kern="0" cap="none" spc="0" normalizeH="0" baseline="0" noProof="0" dirty="0">
              <a:ln>
                <a:noFill/>
              </a:ln>
              <a:solidFill>
                <a:prstClr val="black"/>
              </a:solidFill>
              <a:effectLst/>
              <a:uLnTx/>
              <a:uFillTx/>
              <a:latin typeface="Calibri"/>
              <a:ea typeface="+mn-ea"/>
              <a:cs typeface="+mn-cs"/>
            </a:endParaRPr>
          </a:p>
          <a:p>
            <a:endParaRPr lang="fr-FR" dirty="0"/>
          </a:p>
        </p:txBody>
      </p:sp>
      <p:graphicFrame>
        <p:nvGraphicFramePr>
          <p:cNvPr id="6" name="Graphique 5">
            <a:extLst>
              <a:ext uri="{FF2B5EF4-FFF2-40B4-BE49-F238E27FC236}">
                <a16:creationId xmlns="" xmlns:a16="http://schemas.microsoft.com/office/drawing/2014/main" id="{18F25147-A627-D35B-1833-29423352F103}"/>
              </a:ext>
            </a:extLst>
          </p:cNvPr>
          <p:cNvGraphicFramePr/>
          <p:nvPr>
            <p:extLst>
              <p:ext uri="{D42A27DB-BD31-4B8C-83A1-F6EECF244321}">
                <p14:modId xmlns:p14="http://schemas.microsoft.com/office/powerpoint/2010/main" val="545750880"/>
              </p:ext>
            </p:extLst>
          </p:nvPr>
        </p:nvGraphicFramePr>
        <p:xfrm>
          <a:off x="381000" y="1143000"/>
          <a:ext cx="8077200" cy="5257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375640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1800" dirty="0"/>
              <a:t>V - RAPPORT D’ACTIVITES</a:t>
            </a:r>
          </a:p>
        </p:txBody>
      </p:sp>
      <p:sp>
        <p:nvSpPr>
          <p:cNvPr id="3" name="Espace réservé du texte 2"/>
          <p:cNvSpPr>
            <a:spLocks noGrp="1"/>
          </p:cNvSpPr>
          <p:nvPr>
            <p:ph type="body" sz="quarter" idx="13"/>
          </p:nvPr>
        </p:nvSpPr>
        <p:spPr>
          <a:xfrm>
            <a:off x="304800" y="381000"/>
            <a:ext cx="8077200" cy="457200"/>
          </a:xfrm>
        </p:spPr>
        <p:txBody>
          <a:bodyPr>
            <a:normAutofit/>
          </a:bodyPr>
          <a:lstStyle/>
          <a:p>
            <a:r>
              <a:rPr lang="fr-FR" sz="1600" dirty="0">
                <a:solidFill>
                  <a:schemeClr val="tx1"/>
                </a:solidFill>
              </a:rPr>
              <a:t>4) RAPPORT D’ACTIVITES PROPOSEES PAR L’ASSOCIATION</a:t>
            </a:r>
          </a:p>
        </p:txBody>
      </p:sp>
      <p:sp>
        <p:nvSpPr>
          <p:cNvPr id="4" name="ZoneTexte 3"/>
          <p:cNvSpPr txBox="1"/>
          <p:nvPr/>
        </p:nvSpPr>
        <p:spPr>
          <a:xfrm>
            <a:off x="624824" y="1059518"/>
            <a:ext cx="184666" cy="369332"/>
          </a:xfrm>
          <a:prstGeom prst="rect">
            <a:avLst/>
          </a:prstGeom>
          <a:noFill/>
        </p:spPr>
        <p:txBody>
          <a:bodyPr wrap="none" rtlCol="0">
            <a:spAutoFit/>
          </a:bodyPr>
          <a:lstStyle/>
          <a:p>
            <a:endParaRPr lang="fr-FR"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1" y="1323236"/>
            <a:ext cx="8382000" cy="4544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607614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1800" dirty="0"/>
              <a:t>V - RAPPORT D’ACTIVITES</a:t>
            </a:r>
          </a:p>
        </p:txBody>
      </p:sp>
      <p:sp>
        <p:nvSpPr>
          <p:cNvPr id="3" name="Espace réservé du texte 2"/>
          <p:cNvSpPr>
            <a:spLocks noGrp="1"/>
          </p:cNvSpPr>
          <p:nvPr>
            <p:ph type="body" sz="quarter" idx="13"/>
          </p:nvPr>
        </p:nvSpPr>
        <p:spPr>
          <a:xfrm>
            <a:off x="304800" y="381000"/>
            <a:ext cx="8077200" cy="381000"/>
          </a:xfrm>
        </p:spPr>
        <p:txBody>
          <a:bodyPr>
            <a:noAutofit/>
          </a:bodyPr>
          <a:lstStyle/>
          <a:p>
            <a:r>
              <a:rPr lang="fr-FR" sz="1600" dirty="0">
                <a:solidFill>
                  <a:schemeClr val="tx1"/>
                </a:solidFill>
              </a:rPr>
              <a:t>5) REPARTITION PARTICIPATION ASSOCIATION AUX ACTIVITES</a:t>
            </a:r>
          </a:p>
        </p:txBody>
      </p:sp>
      <p:graphicFrame>
        <p:nvGraphicFramePr>
          <p:cNvPr id="6" name="Graphique 5">
            <a:extLst>
              <a:ext uri="{FF2B5EF4-FFF2-40B4-BE49-F238E27FC236}">
                <a16:creationId xmlns="" xmlns:a16="http://schemas.microsoft.com/office/drawing/2014/main" id="{EB9B2DBD-E800-70A6-D05B-009F4C6B0A9C}"/>
              </a:ext>
            </a:extLst>
          </p:cNvPr>
          <p:cNvGraphicFramePr/>
          <p:nvPr>
            <p:extLst>
              <p:ext uri="{D42A27DB-BD31-4B8C-83A1-F6EECF244321}">
                <p14:modId xmlns:p14="http://schemas.microsoft.com/office/powerpoint/2010/main" val="1088233761"/>
              </p:ext>
            </p:extLst>
          </p:nvPr>
        </p:nvGraphicFramePr>
        <p:xfrm>
          <a:off x="304800" y="762000"/>
          <a:ext cx="8077200" cy="5486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859226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1800" dirty="0"/>
              <a:t>V - RAPPORT D’ACTIVITES</a:t>
            </a:r>
          </a:p>
        </p:txBody>
      </p:sp>
      <p:sp>
        <p:nvSpPr>
          <p:cNvPr id="3" name="Espace réservé du texte 2"/>
          <p:cNvSpPr>
            <a:spLocks noGrp="1"/>
          </p:cNvSpPr>
          <p:nvPr>
            <p:ph type="body" sz="quarter" idx="13"/>
          </p:nvPr>
        </p:nvSpPr>
        <p:spPr>
          <a:xfrm>
            <a:off x="304800" y="381000"/>
            <a:ext cx="8077200" cy="762000"/>
          </a:xfrm>
        </p:spPr>
        <p:txBody>
          <a:bodyPr>
            <a:noAutofit/>
          </a:bodyPr>
          <a:lstStyle/>
          <a:p>
            <a:r>
              <a:rPr lang="fr-FR" sz="1600" dirty="0">
                <a:solidFill>
                  <a:schemeClr val="tx1"/>
                </a:solidFill>
              </a:rPr>
              <a:t>6) ACTIVITES PROPOSEES PAR L’ASSOCIATION</a:t>
            </a:r>
          </a:p>
          <a:p>
            <a:endParaRPr lang="fr-FR" sz="800" dirty="0">
              <a:solidFill>
                <a:schemeClr val="tx1"/>
              </a:solidFill>
            </a:endParaRPr>
          </a:p>
          <a:p>
            <a:r>
              <a:rPr lang="fr-FR" sz="1600" dirty="0">
                <a:solidFill>
                  <a:schemeClr val="tx1"/>
                </a:solidFill>
              </a:rPr>
              <a:t>-PERSPECTIVES </a:t>
            </a:r>
            <a:r>
              <a:rPr lang="fr-FR" sz="1600" dirty="0" smtClean="0">
                <a:solidFill>
                  <a:schemeClr val="tx1"/>
                </a:solidFill>
              </a:rPr>
              <a:t>2026 </a:t>
            </a:r>
            <a:r>
              <a:rPr lang="fr-FR" sz="1600" dirty="0">
                <a:solidFill>
                  <a:schemeClr val="tx1"/>
                </a:solidFill>
              </a:rPr>
              <a:t>=&gt; </a:t>
            </a:r>
            <a:r>
              <a:rPr lang="fr-FR" sz="1600" dirty="0" smtClean="0">
                <a:solidFill>
                  <a:schemeClr val="tx1"/>
                </a:solidFill>
              </a:rPr>
              <a:t>2027</a:t>
            </a:r>
            <a:endParaRPr lang="fr-FR" sz="1600" dirty="0">
              <a:solidFill>
                <a:schemeClr val="tx1"/>
              </a:solidFill>
            </a:endParaRPr>
          </a:p>
        </p:txBody>
      </p:sp>
      <p:sp>
        <p:nvSpPr>
          <p:cNvPr id="4" name="Ellipse 3"/>
          <p:cNvSpPr/>
          <p:nvPr/>
        </p:nvSpPr>
        <p:spPr>
          <a:xfrm>
            <a:off x="1641973" y="1195548"/>
            <a:ext cx="1790700" cy="8382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dirty="0" smtClean="0"/>
              <a:t>Zoo de Doué la Fontaine</a:t>
            </a:r>
            <a:endParaRPr lang="fr-FR" dirty="0"/>
          </a:p>
        </p:txBody>
      </p:sp>
      <p:sp>
        <p:nvSpPr>
          <p:cNvPr id="6" name="Ellipse 5"/>
          <p:cNvSpPr/>
          <p:nvPr/>
        </p:nvSpPr>
        <p:spPr>
          <a:xfrm>
            <a:off x="6437872" y="1370231"/>
            <a:ext cx="1752600" cy="8382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dirty="0" smtClean="0"/>
              <a:t>Paris libre</a:t>
            </a:r>
            <a:endParaRPr lang="fr-FR" dirty="0"/>
          </a:p>
        </p:txBody>
      </p:sp>
      <p:sp>
        <p:nvSpPr>
          <p:cNvPr id="7" name="Ellipse 6"/>
          <p:cNvSpPr/>
          <p:nvPr/>
        </p:nvSpPr>
        <p:spPr>
          <a:xfrm>
            <a:off x="2108145" y="3056574"/>
            <a:ext cx="2204500" cy="883284"/>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dirty="0" err="1" smtClean="0"/>
              <a:t>Papéa</a:t>
            </a:r>
            <a:endParaRPr lang="fr-FR" dirty="0"/>
          </a:p>
        </p:txBody>
      </p:sp>
      <p:sp>
        <p:nvSpPr>
          <p:cNvPr id="8" name="Ellipse 7"/>
          <p:cNvSpPr/>
          <p:nvPr/>
        </p:nvSpPr>
        <p:spPr>
          <a:xfrm>
            <a:off x="4484205" y="3294965"/>
            <a:ext cx="1943100" cy="9906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dirty="0" smtClean="0"/>
              <a:t>Mini-châteaux</a:t>
            </a:r>
            <a:endParaRPr lang="fr-FR" dirty="0"/>
          </a:p>
        </p:txBody>
      </p:sp>
      <p:sp>
        <p:nvSpPr>
          <p:cNvPr id="9" name="Ellipse 8"/>
          <p:cNvSpPr/>
          <p:nvPr/>
        </p:nvSpPr>
        <p:spPr>
          <a:xfrm>
            <a:off x="1447800" y="4002780"/>
            <a:ext cx="1752600" cy="10668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dirty="0" smtClean="0"/>
              <a:t>Disney</a:t>
            </a:r>
            <a:endParaRPr lang="fr-FR" dirty="0"/>
          </a:p>
        </p:txBody>
      </p:sp>
      <p:sp>
        <p:nvSpPr>
          <p:cNvPr id="10" name="Ellipse 9"/>
          <p:cNvSpPr/>
          <p:nvPr/>
        </p:nvSpPr>
        <p:spPr>
          <a:xfrm>
            <a:off x="3810314" y="4416097"/>
            <a:ext cx="2077175" cy="8382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dirty="0" smtClean="0"/>
              <a:t>Cirque </a:t>
            </a:r>
            <a:r>
              <a:rPr lang="fr-FR" dirty="0"/>
              <a:t>P</a:t>
            </a:r>
            <a:r>
              <a:rPr lang="fr-FR" dirty="0" smtClean="0"/>
              <a:t>hénix</a:t>
            </a:r>
            <a:endParaRPr lang="fr-FR" dirty="0"/>
          </a:p>
        </p:txBody>
      </p:sp>
      <p:sp>
        <p:nvSpPr>
          <p:cNvPr id="12" name="Ellipse 11"/>
          <p:cNvSpPr/>
          <p:nvPr/>
        </p:nvSpPr>
        <p:spPr>
          <a:xfrm>
            <a:off x="2429455" y="5155043"/>
            <a:ext cx="2077174" cy="1013655"/>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dirty="0" smtClean="0"/>
              <a:t>Châteaux Amboise + Clos Lucé</a:t>
            </a:r>
            <a:endParaRPr lang="fr-FR" dirty="0"/>
          </a:p>
        </p:txBody>
      </p:sp>
      <p:sp>
        <p:nvSpPr>
          <p:cNvPr id="14" name="ZoneTexte 13"/>
          <p:cNvSpPr txBox="1"/>
          <p:nvPr/>
        </p:nvSpPr>
        <p:spPr>
          <a:xfrm>
            <a:off x="228600" y="1143000"/>
            <a:ext cx="2438400" cy="646331"/>
          </a:xfrm>
          <a:prstGeom prst="rect">
            <a:avLst/>
          </a:prstGeom>
          <a:noFill/>
        </p:spPr>
        <p:txBody>
          <a:bodyPr wrap="square" rtlCol="0">
            <a:spAutoFit/>
          </a:bodyPr>
          <a:lstStyle/>
          <a:p>
            <a:r>
              <a:rPr lang="fr-FR" b="1" dirty="0">
                <a:ln w="1905"/>
                <a:solidFill>
                  <a:schemeClr val="accent2">
                    <a:lumMod val="75000"/>
                  </a:schemeClr>
                </a:solidFill>
                <a:effectLst>
                  <a:innerShdw blurRad="69850" dist="43180" dir="5400000">
                    <a:srgbClr val="000000">
                      <a:alpha val="65000"/>
                    </a:srgbClr>
                  </a:innerShdw>
                </a:effectLst>
              </a:rPr>
              <a:t>Actions</a:t>
            </a:r>
          </a:p>
          <a:p>
            <a:r>
              <a:rPr lang="fr-FR" b="1" dirty="0">
                <a:ln w="1905"/>
                <a:solidFill>
                  <a:schemeClr val="accent2">
                    <a:lumMod val="75000"/>
                  </a:schemeClr>
                </a:solidFill>
                <a:effectLst>
                  <a:innerShdw blurRad="69850" dist="43180" dir="5400000">
                    <a:srgbClr val="000000">
                      <a:alpha val="65000"/>
                    </a:srgbClr>
                  </a:innerShdw>
                </a:effectLst>
              </a:rPr>
              <a:t>Réalisées</a:t>
            </a:r>
          </a:p>
        </p:txBody>
      </p:sp>
      <p:sp>
        <p:nvSpPr>
          <p:cNvPr id="15" name="ZoneTexte 14"/>
          <p:cNvSpPr txBox="1"/>
          <p:nvPr/>
        </p:nvSpPr>
        <p:spPr>
          <a:xfrm>
            <a:off x="381000" y="3962400"/>
            <a:ext cx="1453852" cy="646331"/>
          </a:xfrm>
          <a:prstGeom prst="rect">
            <a:avLst/>
          </a:prstGeom>
          <a:noFill/>
        </p:spPr>
        <p:txBody>
          <a:bodyPr wrap="square" rtlCol="0">
            <a:spAutoFit/>
          </a:bodyPr>
          <a:lstStyle/>
          <a:p>
            <a:r>
              <a:rPr lang="fr-FR"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Actions</a:t>
            </a:r>
          </a:p>
          <a:p>
            <a:r>
              <a:rPr lang="fr-FR"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 venir</a:t>
            </a:r>
          </a:p>
        </p:txBody>
      </p:sp>
      <p:sp>
        <p:nvSpPr>
          <p:cNvPr id="17" name="Ellipse 16"/>
          <p:cNvSpPr/>
          <p:nvPr/>
        </p:nvSpPr>
        <p:spPr>
          <a:xfrm>
            <a:off x="184562" y="2019300"/>
            <a:ext cx="1828800" cy="8382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dirty="0" smtClean="0"/>
              <a:t>La Flambée</a:t>
            </a:r>
            <a:endParaRPr lang="fr-FR" dirty="0"/>
          </a:p>
        </p:txBody>
      </p:sp>
      <p:sp>
        <p:nvSpPr>
          <p:cNvPr id="19" name="Ellipse 18"/>
          <p:cNvSpPr/>
          <p:nvPr/>
        </p:nvSpPr>
        <p:spPr>
          <a:xfrm>
            <a:off x="184562" y="4993380"/>
            <a:ext cx="1981200"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dirty="0" smtClean="0"/>
              <a:t>Puy du Fou</a:t>
            </a:r>
            <a:endParaRPr lang="fr-FR" dirty="0"/>
          </a:p>
        </p:txBody>
      </p:sp>
      <p:sp>
        <p:nvSpPr>
          <p:cNvPr id="13" name="Ellipse 12"/>
          <p:cNvSpPr/>
          <p:nvPr/>
        </p:nvSpPr>
        <p:spPr>
          <a:xfrm>
            <a:off x="4813892" y="5334000"/>
            <a:ext cx="2051053" cy="9144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dirty="0" err="1" smtClean="0"/>
              <a:t>Beauval</a:t>
            </a:r>
            <a:endParaRPr lang="fr-FR" dirty="0"/>
          </a:p>
        </p:txBody>
      </p:sp>
      <p:sp>
        <p:nvSpPr>
          <p:cNvPr id="18" name="Ellipse 17"/>
          <p:cNvSpPr/>
          <p:nvPr/>
        </p:nvSpPr>
        <p:spPr>
          <a:xfrm>
            <a:off x="4032568" y="1231625"/>
            <a:ext cx="1828800" cy="8382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dirty="0" smtClean="0"/>
              <a:t>Atelier des fleurs</a:t>
            </a:r>
            <a:endParaRPr lang="fr-FR" dirty="0"/>
          </a:p>
        </p:txBody>
      </p:sp>
      <p:sp>
        <p:nvSpPr>
          <p:cNvPr id="20" name="Ellipse 19"/>
          <p:cNvSpPr/>
          <p:nvPr/>
        </p:nvSpPr>
        <p:spPr>
          <a:xfrm>
            <a:off x="2324100" y="2112068"/>
            <a:ext cx="1860962" cy="8382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700" dirty="0" smtClean="0"/>
              <a:t>Futuroscope</a:t>
            </a:r>
            <a:endParaRPr lang="fr-FR" sz="1700" dirty="0"/>
          </a:p>
        </p:txBody>
      </p:sp>
      <p:sp>
        <p:nvSpPr>
          <p:cNvPr id="21" name="Ellipse 20"/>
          <p:cNvSpPr/>
          <p:nvPr/>
        </p:nvSpPr>
        <p:spPr>
          <a:xfrm>
            <a:off x="6281496" y="2519291"/>
            <a:ext cx="1908976" cy="7620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dirty="0"/>
              <a:t>Camp Gorron</a:t>
            </a:r>
          </a:p>
        </p:txBody>
      </p:sp>
      <p:sp>
        <p:nvSpPr>
          <p:cNvPr id="22" name="Ellipse 21"/>
          <p:cNvSpPr/>
          <p:nvPr/>
        </p:nvSpPr>
        <p:spPr>
          <a:xfrm>
            <a:off x="228600" y="3079116"/>
            <a:ext cx="1828800" cy="8382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dirty="0"/>
              <a:t>Patinoire</a:t>
            </a:r>
          </a:p>
        </p:txBody>
      </p:sp>
      <p:sp>
        <p:nvSpPr>
          <p:cNvPr id="23" name="Ellipse 22"/>
          <p:cNvSpPr/>
          <p:nvPr/>
        </p:nvSpPr>
        <p:spPr>
          <a:xfrm>
            <a:off x="4457700" y="2270097"/>
            <a:ext cx="1866900" cy="7620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dirty="0" smtClean="0"/>
              <a:t>La Baule/ Saint </a:t>
            </a:r>
            <a:r>
              <a:rPr lang="fr-FR" dirty="0" err="1" smtClean="0"/>
              <a:t>Quay</a:t>
            </a:r>
            <a:r>
              <a:rPr lang="fr-FR" dirty="0" smtClean="0"/>
              <a:t> </a:t>
            </a:r>
            <a:r>
              <a:rPr lang="fr-FR" dirty="0" err="1"/>
              <a:t>P</a:t>
            </a:r>
            <a:r>
              <a:rPr lang="fr-FR" dirty="0" err="1" smtClean="0"/>
              <a:t>ortrieux</a:t>
            </a:r>
            <a:endParaRPr lang="fr-FR" dirty="0"/>
          </a:p>
        </p:txBody>
      </p:sp>
      <p:sp>
        <p:nvSpPr>
          <p:cNvPr id="24" name="Ellipse 23"/>
          <p:cNvSpPr/>
          <p:nvPr/>
        </p:nvSpPr>
        <p:spPr>
          <a:xfrm>
            <a:off x="6629400" y="3498216"/>
            <a:ext cx="1943100" cy="9906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dirty="0" smtClean="0"/>
              <a:t>UNESCO</a:t>
            </a:r>
            <a:endParaRPr lang="fr-FR" dirty="0"/>
          </a:p>
        </p:txBody>
      </p:sp>
      <p:sp>
        <p:nvSpPr>
          <p:cNvPr id="25" name="Ellipse 24"/>
          <p:cNvSpPr/>
          <p:nvPr/>
        </p:nvSpPr>
        <p:spPr>
          <a:xfrm>
            <a:off x="6621101" y="4688580"/>
            <a:ext cx="1828800" cy="762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fr-FR" dirty="0" smtClean="0"/>
              <a:t>Mont Saint Michel</a:t>
            </a:r>
            <a:endParaRPr lang="fr-FR" dirty="0"/>
          </a:p>
        </p:txBody>
      </p:sp>
    </p:spTree>
    <p:extLst>
      <p:ext uri="{BB962C8B-B14F-4D97-AF65-F5344CB8AC3E}">
        <p14:creationId xmlns:p14="http://schemas.microsoft.com/office/powerpoint/2010/main" val="3882772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2" grpId="0" animBg="1"/>
      <p:bldP spid="17" grpId="0" animBg="1"/>
      <p:bldP spid="19" grpId="0" animBg="1"/>
      <p:bldP spid="13" grpId="0" animBg="1"/>
      <p:bldP spid="18" grpId="0" animBg="1"/>
      <p:bldP spid="20" grpId="0" animBg="1"/>
      <p:bldP spid="21" grpId="0" animBg="1"/>
      <p:bldP spid="22" grpId="0" animBg="1"/>
      <p:bldP spid="23" grpId="0" animBg="1"/>
      <p:bldP spid="24" grpId="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1800" dirty="0"/>
              <a:t>V - RAPPORT D’ACTIVITES</a:t>
            </a:r>
          </a:p>
        </p:txBody>
      </p:sp>
      <p:sp>
        <p:nvSpPr>
          <p:cNvPr id="3" name="Espace réservé du texte 2"/>
          <p:cNvSpPr>
            <a:spLocks noGrp="1"/>
          </p:cNvSpPr>
          <p:nvPr>
            <p:ph type="body" sz="quarter" idx="13"/>
          </p:nvPr>
        </p:nvSpPr>
        <p:spPr>
          <a:xfrm>
            <a:off x="304800" y="381000"/>
            <a:ext cx="8077200" cy="381000"/>
          </a:xfrm>
        </p:spPr>
        <p:txBody>
          <a:bodyPr>
            <a:noAutofit/>
          </a:bodyPr>
          <a:lstStyle/>
          <a:p>
            <a:r>
              <a:rPr lang="fr-FR" sz="1600" dirty="0">
                <a:solidFill>
                  <a:schemeClr val="tx1"/>
                </a:solidFill>
              </a:rPr>
              <a:t>7) BUDGET </a:t>
            </a:r>
            <a:r>
              <a:rPr lang="fr-FR" sz="1600" dirty="0" smtClean="0">
                <a:solidFill>
                  <a:schemeClr val="tx1"/>
                </a:solidFill>
              </a:rPr>
              <a:t>2026 </a:t>
            </a:r>
            <a:r>
              <a:rPr lang="fr-FR" sz="1600" dirty="0">
                <a:solidFill>
                  <a:schemeClr val="tx1"/>
                </a:solidFill>
              </a:rPr>
              <a:t>ET ORIENTATIONS </a:t>
            </a:r>
            <a:r>
              <a:rPr lang="fr-FR" sz="1600" dirty="0" smtClean="0">
                <a:solidFill>
                  <a:schemeClr val="tx1"/>
                </a:solidFill>
              </a:rPr>
              <a:t>2027</a:t>
            </a:r>
            <a:endParaRPr lang="fr-FR" sz="1600" dirty="0">
              <a:solidFill>
                <a:schemeClr val="tx1"/>
              </a:solidFill>
            </a:endParaRPr>
          </a:p>
        </p:txBody>
      </p:sp>
      <p:sp>
        <p:nvSpPr>
          <p:cNvPr id="4" name="ZoneTexte 3"/>
          <p:cNvSpPr txBox="1"/>
          <p:nvPr/>
        </p:nvSpPr>
        <p:spPr>
          <a:xfrm>
            <a:off x="152400" y="757183"/>
            <a:ext cx="8458199" cy="6709529"/>
          </a:xfrm>
          <a:prstGeom prst="rect">
            <a:avLst/>
          </a:prstGeom>
          <a:noFill/>
        </p:spPr>
        <p:txBody>
          <a:bodyPr wrap="square" rtlCol="0">
            <a:spAutoFit/>
          </a:bodyPr>
          <a:lstStyle/>
          <a:p>
            <a:pPr marL="342900" indent="-342900">
              <a:buAutoNum type="arabicParenR"/>
            </a:pPr>
            <a:r>
              <a:rPr lang="fr-FR" u="sng" dirty="0"/>
              <a:t>Budget </a:t>
            </a:r>
            <a:r>
              <a:rPr lang="fr-FR" u="sng" dirty="0" smtClean="0"/>
              <a:t>2026</a:t>
            </a:r>
            <a:endParaRPr lang="fr-FR" u="sng" dirty="0"/>
          </a:p>
          <a:p>
            <a:pPr marL="342900" indent="-342900">
              <a:buAutoNum type="arabicParenR"/>
            </a:pPr>
            <a:endParaRPr lang="fr-FR" sz="800" u="sng" dirty="0"/>
          </a:p>
          <a:p>
            <a:pPr marL="285750" indent="-285750" algn="just">
              <a:buFontTx/>
              <a:buChar char="-"/>
            </a:pPr>
            <a:r>
              <a:rPr lang="fr-FR" dirty="0"/>
              <a:t>La cotisation d’adhésion à l’APSD </a:t>
            </a:r>
            <a:r>
              <a:rPr lang="fr-FR" dirty="0" smtClean="0"/>
              <a:t>a été maintenue à </a:t>
            </a:r>
            <a:r>
              <a:rPr lang="fr-FR" dirty="0"/>
              <a:t>30 € pour les actifs et à 50 € pour les retraités.</a:t>
            </a:r>
          </a:p>
          <a:p>
            <a:pPr marL="285750" indent="-285750">
              <a:buFontTx/>
              <a:buChar char="-"/>
            </a:pPr>
            <a:r>
              <a:rPr lang="fr-FR" dirty="0"/>
              <a:t>La subvention du département </a:t>
            </a:r>
            <a:r>
              <a:rPr lang="fr-FR" dirty="0" smtClean="0"/>
              <a:t>a été maintenue </a:t>
            </a:r>
            <a:r>
              <a:rPr lang="fr-FR" dirty="0"/>
              <a:t>à 550 000 € pour </a:t>
            </a:r>
            <a:r>
              <a:rPr lang="fr-FR" dirty="0" smtClean="0"/>
              <a:t>2026 au regard de la bonne gestion de l’association et des efforts réalisés par les adhérents avec l’augmentation de la cotisation annuelle. </a:t>
            </a:r>
            <a:endParaRPr lang="fr-FR" dirty="0"/>
          </a:p>
          <a:p>
            <a:pPr marL="285750" indent="-285750" algn="just">
              <a:buFontTx/>
              <a:buChar char="-"/>
            </a:pPr>
            <a:r>
              <a:rPr lang="fr-FR" dirty="0"/>
              <a:t>La cotisation du CNAS a été augmenté de 2% en </a:t>
            </a:r>
            <a:r>
              <a:rPr lang="fr-FR" dirty="0" smtClean="0"/>
              <a:t>2026 comme en 2025.</a:t>
            </a:r>
          </a:p>
          <a:p>
            <a:pPr marL="285750" indent="-285750" algn="just">
              <a:buFontTx/>
              <a:buChar char="-"/>
            </a:pPr>
            <a:r>
              <a:rPr lang="fr-FR" dirty="0" smtClean="0"/>
              <a:t>La masse salariale augmente chaque année compte tenu des augmentations des salaires</a:t>
            </a:r>
          </a:p>
          <a:p>
            <a:pPr marL="285750" indent="-285750" algn="just">
              <a:buFontTx/>
              <a:buChar char="-"/>
            </a:pPr>
            <a:r>
              <a:rPr lang="fr-FR" dirty="0" smtClean="0"/>
              <a:t>Le coût des sorties évolue à la hausse avec un tarif des transports qui a pris 4% en 2026 et les droits d’entrée qui sont aussi revalorisés. Par contre, le budget de l’APSD consacré aux activités est en baisse compte tenu de l’annulation de plusieurs sorties proposées (faute de participants). De plus, la demande de billetterie est également en baisse. </a:t>
            </a:r>
            <a:endParaRPr lang="fr-FR" dirty="0"/>
          </a:p>
          <a:p>
            <a:endParaRPr lang="fr-FR" sz="1000" dirty="0"/>
          </a:p>
          <a:p>
            <a:pPr marL="342900" indent="-342900">
              <a:buFont typeface="+mj-lt"/>
              <a:buAutoNum type="arabicParenR" startAt="2"/>
            </a:pPr>
            <a:r>
              <a:rPr lang="fr-FR" u="sng" dirty="0"/>
              <a:t>Orientations </a:t>
            </a:r>
            <a:r>
              <a:rPr lang="fr-FR" u="sng" dirty="0" smtClean="0"/>
              <a:t>2027</a:t>
            </a:r>
            <a:endParaRPr lang="fr-FR" u="sng" dirty="0"/>
          </a:p>
          <a:p>
            <a:endParaRPr lang="fr-FR" sz="800" dirty="0"/>
          </a:p>
          <a:p>
            <a:pPr marL="285750" indent="-285750" algn="just">
              <a:buFontTx/>
              <a:buChar char="-"/>
            </a:pPr>
            <a:r>
              <a:rPr lang="fr-FR" dirty="0"/>
              <a:t>La cotisation du CNAS augmentera </a:t>
            </a:r>
            <a:r>
              <a:rPr lang="fr-FR" dirty="0" smtClean="0"/>
              <a:t>probablement de 2% en 2027.</a:t>
            </a:r>
          </a:p>
          <a:p>
            <a:pPr marL="285750" indent="-285750" algn="just">
              <a:buFontTx/>
              <a:buChar char="-"/>
            </a:pPr>
            <a:r>
              <a:rPr lang="fr-FR" dirty="0" smtClean="0"/>
              <a:t>Maintien du montant de la cotisation APSD pour les adhérents.</a:t>
            </a:r>
            <a:endParaRPr lang="fr-FR" dirty="0"/>
          </a:p>
          <a:p>
            <a:pPr algn="just"/>
            <a:endParaRPr lang="fr-FR" sz="1000" dirty="0"/>
          </a:p>
          <a:p>
            <a:pPr algn="just"/>
            <a:r>
              <a:rPr lang="fr-FR" dirty="0" smtClean="0"/>
              <a:t>L’APSD va solliciter pour 2027 le renouvellement du montant de la subvention</a:t>
            </a:r>
          </a:p>
          <a:p>
            <a:pPr algn="just"/>
            <a:r>
              <a:rPr lang="fr-FR" dirty="0" smtClean="0"/>
              <a:t> à 550 000€. </a:t>
            </a:r>
            <a:endParaRPr lang="fr-FR" dirty="0"/>
          </a:p>
          <a:p>
            <a:pPr algn="just"/>
            <a:endParaRPr lang="fr-FR" dirty="0"/>
          </a:p>
          <a:p>
            <a:endParaRPr lang="fr-FR" dirty="0"/>
          </a:p>
          <a:p>
            <a:endParaRPr lang="fr-FR" sz="1600" dirty="0"/>
          </a:p>
        </p:txBody>
      </p:sp>
      <p:sp>
        <p:nvSpPr>
          <p:cNvPr id="5" name="ZoneTexte 4"/>
          <p:cNvSpPr txBox="1"/>
          <p:nvPr/>
        </p:nvSpPr>
        <p:spPr>
          <a:xfrm>
            <a:off x="901700" y="2159000"/>
            <a:ext cx="184666"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val="14773516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1800" dirty="0"/>
              <a:t>V - RAPPORT D’ACTIVITES</a:t>
            </a:r>
          </a:p>
        </p:txBody>
      </p:sp>
      <p:sp>
        <p:nvSpPr>
          <p:cNvPr id="3" name="Espace réservé du texte 2"/>
          <p:cNvSpPr>
            <a:spLocks noGrp="1"/>
          </p:cNvSpPr>
          <p:nvPr>
            <p:ph type="body" sz="quarter" idx="13"/>
          </p:nvPr>
        </p:nvSpPr>
        <p:spPr>
          <a:xfrm>
            <a:off x="304800" y="381000"/>
            <a:ext cx="8077200" cy="381000"/>
          </a:xfrm>
        </p:spPr>
        <p:txBody>
          <a:bodyPr>
            <a:noAutofit/>
          </a:bodyPr>
          <a:lstStyle/>
          <a:p>
            <a:r>
              <a:rPr lang="fr-FR" sz="1600" dirty="0">
                <a:solidFill>
                  <a:schemeClr val="tx1"/>
                </a:solidFill>
              </a:rPr>
              <a:t>8) ORIENTATIONS </a:t>
            </a:r>
            <a:r>
              <a:rPr lang="fr-FR" sz="1600" dirty="0" smtClean="0">
                <a:solidFill>
                  <a:schemeClr val="tx1"/>
                </a:solidFill>
              </a:rPr>
              <a:t>2027</a:t>
            </a:r>
            <a:endParaRPr lang="fr-FR" sz="1600" dirty="0">
              <a:solidFill>
                <a:schemeClr val="tx1"/>
              </a:solidFill>
            </a:endParaRPr>
          </a:p>
        </p:txBody>
      </p:sp>
      <p:sp>
        <p:nvSpPr>
          <p:cNvPr id="5" name="ZoneTexte 4"/>
          <p:cNvSpPr txBox="1"/>
          <p:nvPr/>
        </p:nvSpPr>
        <p:spPr>
          <a:xfrm>
            <a:off x="901700" y="2159000"/>
            <a:ext cx="184666" cy="369332"/>
          </a:xfrm>
          <a:prstGeom prst="rect">
            <a:avLst/>
          </a:prstGeom>
          <a:noFill/>
        </p:spPr>
        <p:txBody>
          <a:bodyPr wrap="none" rtlCol="0">
            <a:spAutoFit/>
          </a:bodyPr>
          <a:lstStyle/>
          <a:p>
            <a:endParaRPr lang="fr-FR" dirty="0"/>
          </a:p>
        </p:txBody>
      </p:sp>
      <p:sp>
        <p:nvSpPr>
          <p:cNvPr id="8" name="ZoneTexte 7"/>
          <p:cNvSpPr txBox="1"/>
          <p:nvPr/>
        </p:nvSpPr>
        <p:spPr>
          <a:xfrm>
            <a:off x="190500" y="887227"/>
            <a:ext cx="8305800" cy="646331"/>
          </a:xfrm>
          <a:prstGeom prst="rect">
            <a:avLst/>
          </a:prstGeom>
          <a:noFill/>
        </p:spPr>
        <p:txBody>
          <a:bodyPr wrap="square" rtlCol="0">
            <a:spAutoFit/>
          </a:bodyPr>
          <a:lstStyle/>
          <a:p>
            <a:pPr algn="just"/>
            <a:r>
              <a:rPr lang="fr-FR" u="sng" dirty="0"/>
              <a:t>Demande </a:t>
            </a:r>
            <a:r>
              <a:rPr lang="fr-FR" u="sng" dirty="0" smtClean="0"/>
              <a:t>qui sera faite </a:t>
            </a:r>
            <a:r>
              <a:rPr lang="fr-FR" u="sng" dirty="0"/>
              <a:t>auprès du Département</a:t>
            </a:r>
          </a:p>
          <a:p>
            <a:endParaRPr lang="fr-FR" dirty="0">
              <a:solidFill>
                <a:srgbClr val="FF0000"/>
              </a:solidFill>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289" y="1497014"/>
            <a:ext cx="7974012" cy="379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3412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96F49A71-7C84-F645-69F9-B41777D170CD}"/>
              </a:ext>
            </a:extLst>
          </p:cNvPr>
          <p:cNvSpPr>
            <a:spLocks noGrp="1"/>
          </p:cNvSpPr>
          <p:nvPr>
            <p:ph type="title"/>
          </p:nvPr>
        </p:nvSpPr>
        <p:spPr/>
        <p:txBody>
          <a:bodyPr>
            <a:normAutofit fontScale="90000"/>
          </a:bodyPr>
          <a:lstStyle/>
          <a:p>
            <a:endParaRPr lang="fr-FR" dirty="0"/>
          </a:p>
        </p:txBody>
      </p:sp>
      <p:sp>
        <p:nvSpPr>
          <p:cNvPr id="3" name="Espace réservé du texte 2">
            <a:extLst>
              <a:ext uri="{FF2B5EF4-FFF2-40B4-BE49-F238E27FC236}">
                <a16:creationId xmlns="" xmlns:a16="http://schemas.microsoft.com/office/drawing/2014/main" id="{C19DFDE0-EE6F-59F1-433F-987AD319E61D}"/>
              </a:ext>
            </a:extLst>
          </p:cNvPr>
          <p:cNvSpPr>
            <a:spLocks noGrp="1"/>
          </p:cNvSpPr>
          <p:nvPr>
            <p:ph type="body" sz="quarter" idx="13"/>
          </p:nvPr>
        </p:nvSpPr>
        <p:spPr>
          <a:xfrm>
            <a:off x="304800" y="381000"/>
            <a:ext cx="8077200" cy="381000"/>
          </a:xfrm>
        </p:spPr>
        <p:txBody>
          <a:bodyPr>
            <a:normAutofit/>
          </a:bodyPr>
          <a:lstStyle/>
          <a:p>
            <a:r>
              <a:rPr lang="fr-FR" sz="1600" dirty="0">
                <a:solidFill>
                  <a:schemeClr val="tx1"/>
                </a:solidFill>
              </a:rPr>
              <a:t>8) ORIENTATIONS </a:t>
            </a:r>
            <a:r>
              <a:rPr lang="fr-FR" sz="1600" dirty="0" smtClean="0">
                <a:solidFill>
                  <a:schemeClr val="tx1"/>
                </a:solidFill>
              </a:rPr>
              <a:t>2027</a:t>
            </a:r>
            <a:endParaRPr lang="fr-FR" dirty="0"/>
          </a:p>
        </p:txBody>
      </p:sp>
      <p:sp>
        <p:nvSpPr>
          <p:cNvPr id="7" name="ZoneTexte 6">
            <a:extLst>
              <a:ext uri="{FF2B5EF4-FFF2-40B4-BE49-F238E27FC236}">
                <a16:creationId xmlns="" xmlns:a16="http://schemas.microsoft.com/office/drawing/2014/main" id="{D2E28BEE-0073-1D40-EAD4-3F0BF5C2E22F}"/>
              </a:ext>
            </a:extLst>
          </p:cNvPr>
          <p:cNvSpPr txBox="1"/>
          <p:nvPr/>
        </p:nvSpPr>
        <p:spPr>
          <a:xfrm>
            <a:off x="292508" y="920234"/>
            <a:ext cx="4579374" cy="369332"/>
          </a:xfrm>
          <a:prstGeom prst="rect">
            <a:avLst/>
          </a:prstGeom>
          <a:noFill/>
        </p:spPr>
        <p:txBody>
          <a:bodyPr wrap="square">
            <a:spAutoFit/>
          </a:bodyPr>
          <a:lstStyle/>
          <a:p>
            <a:pPr algn="just"/>
            <a:r>
              <a:rPr lang="fr-FR" u="sng" dirty="0"/>
              <a:t>Situation </a:t>
            </a:r>
            <a:r>
              <a:rPr lang="fr-FR" u="sng" dirty="0" smtClean="0"/>
              <a:t>si la subvention baisse </a:t>
            </a:r>
            <a:r>
              <a:rPr lang="fr-FR" u="sng" dirty="0"/>
              <a:t>de 10 %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349977"/>
            <a:ext cx="8049068" cy="4136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95509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endParaRPr lang="fr-FR"/>
          </a:p>
        </p:txBody>
      </p:sp>
      <p:sp>
        <p:nvSpPr>
          <p:cNvPr id="3" name="Espace réservé du texte 2"/>
          <p:cNvSpPr>
            <a:spLocks noGrp="1"/>
          </p:cNvSpPr>
          <p:nvPr>
            <p:ph type="body" sz="quarter" idx="13"/>
          </p:nvPr>
        </p:nvSpPr>
        <p:spPr/>
        <p:txBody>
          <a:bodyPr>
            <a:normAutofit fontScale="92500" lnSpcReduction="10000"/>
          </a:bodyPr>
          <a:lstStyle/>
          <a:p>
            <a:r>
              <a:rPr lang="fr-FR" dirty="0" smtClean="0"/>
              <a:t>Situation des comptes au 31//2026</a:t>
            </a:r>
            <a:endParaRPr lang="fr-F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295400"/>
            <a:ext cx="5978191" cy="168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8642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1800" dirty="0"/>
              <a:t>V - RAPPORT D’ACTIVITES</a:t>
            </a:r>
          </a:p>
        </p:txBody>
      </p:sp>
      <p:sp>
        <p:nvSpPr>
          <p:cNvPr id="3" name="Espace réservé du texte 2"/>
          <p:cNvSpPr>
            <a:spLocks noGrp="1"/>
          </p:cNvSpPr>
          <p:nvPr>
            <p:ph type="body" sz="quarter" idx="13"/>
          </p:nvPr>
        </p:nvSpPr>
        <p:spPr>
          <a:xfrm>
            <a:off x="304800" y="381000"/>
            <a:ext cx="8077200" cy="381000"/>
          </a:xfrm>
        </p:spPr>
        <p:txBody>
          <a:bodyPr>
            <a:noAutofit/>
          </a:bodyPr>
          <a:lstStyle/>
          <a:p>
            <a:r>
              <a:rPr lang="fr-FR" sz="1600" dirty="0">
                <a:solidFill>
                  <a:schemeClr val="tx1"/>
                </a:solidFill>
              </a:rPr>
              <a:t>Synthèse</a:t>
            </a:r>
          </a:p>
        </p:txBody>
      </p:sp>
      <p:sp>
        <p:nvSpPr>
          <p:cNvPr id="4" name="ZoneTexte 3"/>
          <p:cNvSpPr txBox="1"/>
          <p:nvPr/>
        </p:nvSpPr>
        <p:spPr>
          <a:xfrm>
            <a:off x="304800" y="914400"/>
            <a:ext cx="8077200" cy="4955203"/>
          </a:xfrm>
          <a:prstGeom prst="rect">
            <a:avLst/>
          </a:prstGeom>
          <a:noFill/>
        </p:spPr>
        <p:txBody>
          <a:bodyPr wrap="square" rtlCol="0">
            <a:spAutoFit/>
          </a:bodyPr>
          <a:lstStyle/>
          <a:p>
            <a:r>
              <a:rPr lang="fr-FR" dirty="0"/>
              <a:t>Le compte de résultat </a:t>
            </a:r>
            <a:r>
              <a:rPr lang="fr-FR" dirty="0" smtClean="0"/>
              <a:t>2025 </a:t>
            </a:r>
            <a:r>
              <a:rPr lang="fr-FR" dirty="0"/>
              <a:t>se solde par un </a:t>
            </a:r>
            <a:r>
              <a:rPr lang="fr-FR" dirty="0" smtClean="0"/>
              <a:t>excèdent </a:t>
            </a:r>
            <a:r>
              <a:rPr lang="fr-FR" dirty="0"/>
              <a:t>de </a:t>
            </a:r>
            <a:r>
              <a:rPr lang="fr-FR" dirty="0" smtClean="0"/>
              <a:t>32 953€.</a:t>
            </a:r>
          </a:p>
          <a:p>
            <a:r>
              <a:rPr lang="fr-FR" dirty="0" smtClean="0"/>
              <a:t>En 2024= -25 149€</a:t>
            </a:r>
            <a:endParaRPr lang="fr-FR" dirty="0"/>
          </a:p>
          <a:p>
            <a:r>
              <a:rPr lang="fr-FR" dirty="0"/>
              <a:t>En 2023 = - 50 888 €</a:t>
            </a:r>
          </a:p>
          <a:p>
            <a:r>
              <a:rPr lang="fr-FR" dirty="0"/>
              <a:t>En 2022 = - 40 194 €</a:t>
            </a:r>
          </a:p>
          <a:p>
            <a:r>
              <a:rPr lang="fr-FR" dirty="0"/>
              <a:t>En 2021 = 15 959 €</a:t>
            </a:r>
          </a:p>
          <a:p>
            <a:r>
              <a:rPr lang="fr-FR" dirty="0"/>
              <a:t>En 2020 = 97 919 €</a:t>
            </a:r>
          </a:p>
          <a:p>
            <a:endParaRPr lang="fr-FR" dirty="0"/>
          </a:p>
          <a:p>
            <a:pPr algn="just"/>
            <a:r>
              <a:rPr lang="fr-FR" dirty="0" smtClean="0"/>
              <a:t>Notre trésorerie reste fragile et toujours très dépendante de la subvention accordée par le Département dont le montant est remis en cause chaque année . </a:t>
            </a:r>
            <a:r>
              <a:rPr lang="fr-FR" dirty="0"/>
              <a:t>Il faut veiller à la maintenir à un niveau suffisant pour pouvoir fonctionner ( commande de </a:t>
            </a:r>
            <a:r>
              <a:rPr lang="fr-FR" dirty="0" smtClean="0"/>
              <a:t>billets, versements des salaires </a:t>
            </a:r>
            <a:r>
              <a:rPr lang="fr-FR" dirty="0"/>
              <a:t>) et maîtriser la fréquence et le coût de nos activités.</a:t>
            </a:r>
          </a:p>
          <a:p>
            <a:pPr algn="just"/>
            <a:r>
              <a:rPr lang="fr-FR" dirty="0"/>
              <a:t> </a:t>
            </a:r>
            <a:endParaRPr lang="fr-FR" sz="1000" dirty="0"/>
          </a:p>
          <a:p>
            <a:pPr algn="just"/>
            <a:endParaRPr lang="fr-FR" dirty="0"/>
          </a:p>
          <a:p>
            <a:pPr algn="just"/>
            <a:endParaRPr lang="fr-FR" dirty="0"/>
          </a:p>
          <a:p>
            <a:pPr algn="just"/>
            <a:endParaRPr lang="fr-FR" dirty="0"/>
          </a:p>
          <a:p>
            <a:pPr algn="just"/>
            <a:endParaRPr lang="fr-FR" dirty="0"/>
          </a:p>
          <a:p>
            <a:pPr algn="just"/>
            <a:endParaRPr lang="fr-FR" dirty="0"/>
          </a:p>
          <a:p>
            <a:pPr algn="just"/>
            <a:endParaRPr lang="fr-FR" sz="1000" dirty="0"/>
          </a:p>
        </p:txBody>
      </p:sp>
    </p:spTree>
    <p:extLst>
      <p:ext uri="{BB962C8B-B14F-4D97-AF65-F5344CB8AC3E}">
        <p14:creationId xmlns:p14="http://schemas.microsoft.com/office/powerpoint/2010/main" val="168628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610600" y="381000"/>
            <a:ext cx="533400" cy="5867400"/>
          </a:xfrm>
        </p:spPr>
        <p:txBody>
          <a:bodyPr>
            <a:noAutofit/>
          </a:bodyPr>
          <a:lstStyle/>
          <a:p>
            <a:r>
              <a:rPr lang="fr-FR" sz="1800" dirty="0"/>
              <a:t>VI- APPROBATION  DU RAPPORT MORAL ET DU RAPPORT D’ACTIVITE 2022 ET QUITUS AUX ADMINISTRATEURS</a:t>
            </a:r>
          </a:p>
        </p:txBody>
      </p:sp>
      <p:sp>
        <p:nvSpPr>
          <p:cNvPr id="3" name="Espace réservé du texte 2"/>
          <p:cNvSpPr>
            <a:spLocks noGrp="1"/>
          </p:cNvSpPr>
          <p:nvPr>
            <p:ph type="body" sz="quarter" idx="13"/>
          </p:nvPr>
        </p:nvSpPr>
        <p:spPr>
          <a:xfrm>
            <a:off x="304800" y="381000"/>
            <a:ext cx="8077200" cy="381000"/>
          </a:xfrm>
        </p:spPr>
        <p:txBody>
          <a:bodyPr>
            <a:noAutofit/>
          </a:bodyPr>
          <a:lstStyle/>
          <a:p>
            <a:r>
              <a:rPr lang="fr-FR" sz="1600" dirty="0">
                <a:solidFill>
                  <a:schemeClr val="tx1"/>
                </a:solidFill>
              </a:rPr>
              <a:t>APPROBATION DES RESOLUTIONS</a:t>
            </a:r>
          </a:p>
        </p:txBody>
      </p:sp>
      <p:sp>
        <p:nvSpPr>
          <p:cNvPr id="10" name="ZoneTexte 9"/>
          <p:cNvSpPr txBox="1"/>
          <p:nvPr/>
        </p:nvSpPr>
        <p:spPr>
          <a:xfrm>
            <a:off x="457200" y="1916668"/>
            <a:ext cx="5943600" cy="369332"/>
          </a:xfrm>
          <a:prstGeom prst="rect">
            <a:avLst/>
          </a:prstGeom>
          <a:noFill/>
        </p:spPr>
        <p:txBody>
          <a:bodyPr wrap="square" rtlCol="0">
            <a:spAutoFit/>
          </a:bodyPr>
          <a:lstStyle/>
          <a:p>
            <a:r>
              <a:rPr lang="fr-FR" dirty="0">
                <a:solidFill>
                  <a:srgbClr val="000000"/>
                </a:solidFill>
              </a:rPr>
              <a:t>1) le rapport moral et le rapport d’activité présenté. </a:t>
            </a:r>
          </a:p>
        </p:txBody>
      </p:sp>
      <p:sp>
        <p:nvSpPr>
          <p:cNvPr id="19" name="ZoneTexte 18"/>
          <p:cNvSpPr txBox="1"/>
          <p:nvPr/>
        </p:nvSpPr>
        <p:spPr>
          <a:xfrm>
            <a:off x="457200" y="2438400"/>
            <a:ext cx="8153400" cy="369332"/>
          </a:xfrm>
          <a:prstGeom prst="rect">
            <a:avLst/>
          </a:prstGeom>
          <a:noFill/>
        </p:spPr>
        <p:txBody>
          <a:bodyPr wrap="square" rtlCol="0">
            <a:spAutoFit/>
          </a:bodyPr>
          <a:lstStyle/>
          <a:p>
            <a:r>
              <a:rPr lang="fr-FR" dirty="0"/>
              <a:t>2) de donner quitus aux membres du CA pour cette gestion </a:t>
            </a:r>
            <a:r>
              <a:rPr lang="fr-FR" dirty="0" smtClean="0"/>
              <a:t>2026.</a:t>
            </a:r>
            <a:endParaRPr lang="fr-FR" dirty="0"/>
          </a:p>
        </p:txBody>
      </p:sp>
      <p:sp>
        <p:nvSpPr>
          <p:cNvPr id="9" name="ZoneTexte 8"/>
          <p:cNvSpPr txBox="1"/>
          <p:nvPr/>
        </p:nvSpPr>
        <p:spPr>
          <a:xfrm>
            <a:off x="336698" y="999460"/>
            <a:ext cx="6902302" cy="646331"/>
          </a:xfrm>
          <a:prstGeom prst="rect">
            <a:avLst/>
          </a:prstGeom>
          <a:noFill/>
        </p:spPr>
        <p:txBody>
          <a:bodyPr wrap="square" rtlCol="0">
            <a:spAutoFit/>
          </a:bodyPr>
          <a:lstStyle/>
          <a:p>
            <a:r>
              <a:rPr lang="fr-FR" dirty="0">
                <a:solidFill>
                  <a:srgbClr val="000000"/>
                </a:solidFill>
              </a:rPr>
              <a:t>Si vous êtes d’accord, je vous propose d’approuver les résolutions suivantes :</a:t>
            </a:r>
          </a:p>
        </p:txBody>
      </p:sp>
    </p:spTree>
    <p:extLst>
      <p:ext uri="{BB962C8B-B14F-4D97-AF65-F5344CB8AC3E}">
        <p14:creationId xmlns:p14="http://schemas.microsoft.com/office/powerpoint/2010/main" val="1003826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9" grpId="0"/>
      <p:bldP spid="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VII – QUESTIONS DIVERSES</a:t>
            </a:r>
          </a:p>
        </p:txBody>
      </p:sp>
      <p:sp>
        <p:nvSpPr>
          <p:cNvPr id="3" name="Espace réservé du texte 2"/>
          <p:cNvSpPr>
            <a:spLocks noGrp="1"/>
          </p:cNvSpPr>
          <p:nvPr>
            <p:ph type="body" sz="quarter" idx="13"/>
          </p:nvPr>
        </p:nvSpPr>
        <p:spPr>
          <a:xfrm>
            <a:off x="304800" y="381000"/>
            <a:ext cx="8077200" cy="457200"/>
          </a:xfrm>
        </p:spPr>
        <p:txBody>
          <a:bodyPr>
            <a:noAutofit/>
          </a:bodyPr>
          <a:lstStyle/>
          <a:p>
            <a:r>
              <a:rPr lang="fr-FR" sz="1600" dirty="0">
                <a:solidFill>
                  <a:schemeClr val="tx1"/>
                </a:solidFill>
              </a:rPr>
              <a:t>QUESTIONS DIVERSES</a:t>
            </a:r>
          </a:p>
        </p:txBody>
      </p:sp>
      <p:sp>
        <p:nvSpPr>
          <p:cNvPr id="5" name="ZoneTexte 4"/>
          <p:cNvSpPr txBox="1"/>
          <p:nvPr/>
        </p:nvSpPr>
        <p:spPr>
          <a:xfrm>
            <a:off x="265471" y="838200"/>
            <a:ext cx="8077200" cy="4801314"/>
          </a:xfrm>
          <a:prstGeom prst="rect">
            <a:avLst/>
          </a:prstGeom>
          <a:noFill/>
        </p:spPr>
        <p:txBody>
          <a:bodyPr wrap="square" rtlCol="0">
            <a:spAutoFit/>
          </a:bodyPr>
          <a:lstStyle/>
          <a:p>
            <a:r>
              <a:rPr lang="fr-FR" dirty="0" smtClean="0"/>
              <a:t>Questions </a:t>
            </a:r>
            <a:r>
              <a:rPr lang="fr-FR" dirty="0"/>
              <a:t>: </a:t>
            </a:r>
          </a:p>
          <a:p>
            <a:endParaRPr lang="fr-FR" dirty="0"/>
          </a:p>
          <a:p>
            <a:r>
              <a:rPr lang="fr-FR" dirty="0" smtClean="0"/>
              <a:t>Le groupe constitué pour travailler sur la partenariat fonctionne bien et a permis de remettre à jour l’ensemble des partenaires comme le marché de BEAUFEU.</a:t>
            </a:r>
            <a:endParaRPr lang="fr-FR" dirty="0"/>
          </a:p>
          <a:p>
            <a:endParaRPr lang="fr-FR" dirty="0"/>
          </a:p>
          <a:p>
            <a:endParaRPr lang="fr-FR" dirty="0"/>
          </a:p>
          <a:p>
            <a:r>
              <a:rPr lang="fr-FR" dirty="0" smtClean="0"/>
              <a:t>Qui </a:t>
            </a:r>
            <a:r>
              <a:rPr lang="fr-FR" dirty="0"/>
              <a:t>sont : - HENRY Valérie,</a:t>
            </a:r>
          </a:p>
          <a:p>
            <a:r>
              <a:rPr lang="fr-FR" dirty="0"/>
              <a:t>	- DUPONT Christelle,</a:t>
            </a:r>
          </a:p>
          <a:p>
            <a:r>
              <a:rPr lang="fr-FR" dirty="0"/>
              <a:t>	- THUREAU Célia,</a:t>
            </a:r>
          </a:p>
          <a:p>
            <a:r>
              <a:rPr lang="fr-FR" dirty="0"/>
              <a:t>	- JOURDAIN Aline.</a:t>
            </a:r>
          </a:p>
          <a:p>
            <a:endParaRPr lang="fr-FR" dirty="0">
              <a:solidFill>
                <a:srgbClr val="FF0000"/>
              </a:solidFill>
            </a:endParaRPr>
          </a:p>
          <a:p>
            <a:endParaRPr lang="fr-FR" dirty="0">
              <a:solidFill>
                <a:srgbClr val="FF0000"/>
              </a:solidFill>
            </a:endParaRPr>
          </a:p>
          <a:p>
            <a:endParaRPr lang="fr-FR" dirty="0">
              <a:solidFill>
                <a:srgbClr val="FF0000"/>
              </a:solidFill>
            </a:endParaRPr>
          </a:p>
          <a:p>
            <a:endParaRPr lang="fr-FR" dirty="0">
              <a:solidFill>
                <a:srgbClr val="FF0000"/>
              </a:solidFill>
            </a:endParaRPr>
          </a:p>
          <a:p>
            <a:endParaRPr lang="fr-FR" dirty="0">
              <a:solidFill>
                <a:srgbClr val="FF0000"/>
              </a:solidFill>
            </a:endParaRPr>
          </a:p>
          <a:p>
            <a:endParaRPr lang="fr-FR" dirty="0">
              <a:solidFill>
                <a:srgbClr val="FF0000"/>
              </a:solidFill>
            </a:endParaRPr>
          </a:p>
          <a:p>
            <a:endParaRPr lang="fr-FR" dirty="0"/>
          </a:p>
        </p:txBody>
      </p:sp>
      <p:sp>
        <p:nvSpPr>
          <p:cNvPr id="6" name="ZoneTexte 5"/>
          <p:cNvSpPr txBox="1"/>
          <p:nvPr/>
        </p:nvSpPr>
        <p:spPr>
          <a:xfrm>
            <a:off x="152400" y="2209800"/>
            <a:ext cx="3015861" cy="3693319"/>
          </a:xfrm>
          <a:prstGeom prst="rect">
            <a:avLst/>
          </a:prstGeom>
          <a:noFill/>
        </p:spPr>
        <p:txBody>
          <a:bodyPr wrap="square" rtlCol="0">
            <a:spAutoFit/>
          </a:bodyPr>
          <a:lstStyle/>
          <a:p>
            <a:endParaRPr lang="fr-FR" dirty="0">
              <a:solidFill>
                <a:srgbClr val="FF0000"/>
              </a:solidFill>
            </a:endParaRPr>
          </a:p>
          <a:p>
            <a:endParaRPr lang="fr-FR" dirty="0">
              <a:solidFill>
                <a:srgbClr val="FF0000"/>
              </a:solidFill>
            </a:endParaRPr>
          </a:p>
          <a:p>
            <a:endParaRPr lang="fr-FR" dirty="0">
              <a:solidFill>
                <a:srgbClr val="FF0000"/>
              </a:solidFill>
            </a:endParaRPr>
          </a:p>
          <a:p>
            <a:endParaRPr lang="fr-FR" dirty="0">
              <a:solidFill>
                <a:srgbClr val="FF0000"/>
              </a:solidFill>
            </a:endParaRPr>
          </a:p>
          <a:p>
            <a:endParaRPr lang="fr-FR" dirty="0">
              <a:solidFill>
                <a:srgbClr val="FF0000"/>
              </a:solidFill>
            </a:endParaRPr>
          </a:p>
          <a:p>
            <a:endParaRPr lang="fr-FR" dirty="0">
              <a:solidFill>
                <a:srgbClr val="FF0000"/>
              </a:solidFill>
            </a:endParaRPr>
          </a:p>
          <a:p>
            <a:endParaRPr lang="fr-FR" dirty="0">
              <a:solidFill>
                <a:srgbClr val="FF0000"/>
              </a:solidFill>
            </a:endParaRPr>
          </a:p>
          <a:p>
            <a:endParaRPr lang="fr-FR" dirty="0">
              <a:solidFill>
                <a:srgbClr val="FF0000"/>
              </a:solidFill>
            </a:endParaRPr>
          </a:p>
          <a:p>
            <a:endParaRPr lang="fr-FR" dirty="0">
              <a:solidFill>
                <a:srgbClr val="FF0000"/>
              </a:solidFill>
            </a:endParaRPr>
          </a:p>
          <a:p>
            <a:endParaRPr lang="fr-FR" dirty="0">
              <a:solidFill>
                <a:srgbClr val="FF0000"/>
              </a:solidFill>
            </a:endParaRPr>
          </a:p>
          <a:p>
            <a:endParaRPr lang="fr-FR" dirty="0">
              <a:solidFill>
                <a:srgbClr val="FF0000"/>
              </a:solidFill>
            </a:endParaRPr>
          </a:p>
          <a:p>
            <a:r>
              <a:rPr lang="fr-FR" dirty="0"/>
              <a:t>Avez-vous des questions?</a:t>
            </a:r>
          </a:p>
          <a:p>
            <a:endParaRPr lang="fr-FR" dirty="0">
              <a:solidFill>
                <a:srgbClr val="FF0000"/>
              </a:solidFill>
            </a:endParaRPr>
          </a:p>
        </p:txBody>
      </p:sp>
    </p:spTree>
    <p:extLst>
      <p:ext uri="{BB962C8B-B14F-4D97-AF65-F5344CB8AC3E}">
        <p14:creationId xmlns:p14="http://schemas.microsoft.com/office/powerpoint/2010/main" val="214700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FIN ASSEMBLEE GENERALE</a:t>
            </a:r>
          </a:p>
        </p:txBody>
      </p:sp>
      <p:sp>
        <p:nvSpPr>
          <p:cNvPr id="3" name="Espace réservé du texte 2"/>
          <p:cNvSpPr>
            <a:spLocks noGrp="1"/>
          </p:cNvSpPr>
          <p:nvPr>
            <p:ph type="body" sz="quarter" idx="13"/>
          </p:nvPr>
        </p:nvSpPr>
        <p:spPr>
          <a:xfrm>
            <a:off x="304800" y="381000"/>
            <a:ext cx="8077200" cy="5638800"/>
          </a:xfrm>
        </p:spPr>
        <p:txBody>
          <a:bodyPr>
            <a:normAutofit/>
          </a:bodyPr>
          <a:lstStyle/>
          <a:p>
            <a:pPr algn="ctr"/>
            <a:endParaRPr lang="fr-FR" sz="2400" b="0" dirty="0">
              <a:solidFill>
                <a:schemeClr val="tx1"/>
              </a:solidFill>
            </a:endParaRPr>
          </a:p>
          <a:p>
            <a:pPr algn="ctr"/>
            <a:endParaRPr lang="fr-FR" sz="2400" b="0" dirty="0">
              <a:solidFill>
                <a:schemeClr val="tx1"/>
              </a:solidFill>
            </a:endParaRPr>
          </a:p>
          <a:p>
            <a:pPr algn="ctr"/>
            <a:r>
              <a:rPr lang="fr-FR" sz="2400" b="0" dirty="0">
                <a:solidFill>
                  <a:schemeClr val="tx1"/>
                </a:solidFill>
              </a:rPr>
              <a:t>Fin d’assemblée générale</a:t>
            </a:r>
          </a:p>
          <a:p>
            <a:pPr algn="ctr"/>
            <a:endParaRPr lang="fr-FR" sz="1600" b="0" dirty="0">
              <a:solidFill>
                <a:schemeClr val="tx1"/>
              </a:solidFill>
            </a:endParaRPr>
          </a:p>
          <a:p>
            <a:pPr algn="ctr"/>
            <a:endParaRPr lang="fr-FR" sz="1600" b="0" dirty="0">
              <a:solidFill>
                <a:schemeClr val="tx1"/>
              </a:solidFill>
            </a:endParaRPr>
          </a:p>
          <a:p>
            <a:pPr algn="ctr"/>
            <a:r>
              <a:rPr lang="fr-FR" sz="3200" b="0" dirty="0">
                <a:solidFill>
                  <a:prstClr val="black"/>
                </a:solidFill>
              </a:rPr>
              <a:t>Nous vous remercions pour votre participation et votre attention</a:t>
            </a:r>
            <a:endParaRPr lang="fr-FR" sz="1600" b="0" dirty="0">
              <a:solidFill>
                <a:schemeClr val="tx1"/>
              </a:solidFill>
            </a:endParaRPr>
          </a:p>
          <a:p>
            <a:pPr algn="ctr"/>
            <a:endParaRPr lang="fr-FR" sz="1600" b="0" dirty="0">
              <a:solidFill>
                <a:schemeClr val="tx1"/>
              </a:solidFill>
            </a:endParaRPr>
          </a:p>
          <a:p>
            <a:pPr algn="ctr"/>
            <a:endParaRPr lang="fr-FR" sz="1600" b="0" dirty="0">
              <a:solidFill>
                <a:schemeClr val="tx1"/>
              </a:solidFill>
            </a:endParaRPr>
          </a:p>
        </p:txBody>
      </p:sp>
    </p:spTree>
    <p:extLst>
      <p:ext uri="{BB962C8B-B14F-4D97-AF65-F5344CB8AC3E}">
        <p14:creationId xmlns:p14="http://schemas.microsoft.com/office/powerpoint/2010/main" val="3863329000"/>
      </p:ext>
    </p:extLst>
  </p:cSld>
  <p:clrMapOvr>
    <a:masterClrMapping/>
  </p:clrMapOvr>
</p:sld>
</file>

<file path=ppt/theme/theme1.xml><?xml version="1.0" encoding="utf-8"?>
<a:theme xmlns:a="http://schemas.openxmlformats.org/drawingml/2006/main" name="Présentation">
  <a:themeElements>
    <a:clrScheme name="Fonderie">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1389</Words>
  <Application>Microsoft Office PowerPoint</Application>
  <PresentationFormat>Affichage à l'écran (4:3)</PresentationFormat>
  <Paragraphs>362</Paragraphs>
  <Slides>27</Slides>
  <Notes>10</Notes>
  <HiddenSlides>0</HiddenSlides>
  <MMClips>0</MMClips>
  <ScaleCrop>false</ScaleCrop>
  <HeadingPairs>
    <vt:vector size="4" baseType="variant">
      <vt:variant>
        <vt:lpstr>Thème</vt:lpstr>
      </vt:variant>
      <vt:variant>
        <vt:i4>1</vt:i4>
      </vt:variant>
      <vt:variant>
        <vt:lpstr>Titres des diapositives</vt:lpstr>
      </vt:variant>
      <vt:variant>
        <vt:i4>27</vt:i4>
      </vt:variant>
    </vt:vector>
  </HeadingPairs>
  <TitlesOfParts>
    <vt:vector size="28" baseType="lpstr">
      <vt:lpstr>Présentation</vt:lpstr>
      <vt:lpstr> </vt:lpstr>
      <vt:lpstr>0 - ORDRE DU JOUR</vt:lpstr>
      <vt:lpstr>I- RAPPORT FINANCIER</vt:lpstr>
      <vt:lpstr>I- RAPPORT FINANCIER</vt:lpstr>
      <vt:lpstr>Présentation PowerPoint</vt:lpstr>
      <vt:lpstr>I- RAPPORT FINANCIER</vt:lpstr>
      <vt:lpstr>I- RAPPORT FINANCIER</vt:lpstr>
      <vt:lpstr>Ii- RAPPORT COMMISSAIRE AUX COMPTES</vt:lpstr>
      <vt:lpstr>III- APPROBATION DES COMPTES 2022</vt:lpstr>
      <vt:lpstr>V RAPPORT MORAL ET COMPTE RENDU D’ACTIVITE</vt:lpstr>
      <vt:lpstr>V - RAPPORT D’ACTIVITES</vt:lpstr>
      <vt:lpstr>V - RAPPORT D’ACTIVITES</vt:lpstr>
      <vt:lpstr>Présentation PowerPoint</vt:lpstr>
      <vt:lpstr>V - RAPPORT D’ACTIVITES</vt:lpstr>
      <vt:lpstr>V - RAPPORT D’ACTIVITES</vt:lpstr>
      <vt:lpstr>V - RAPPORT D’ACTIVITES</vt:lpstr>
      <vt:lpstr>V - RAPPORT D’ACTIVITES</vt:lpstr>
      <vt:lpstr>V - RAPPORT D’ACTIVITES</vt:lpstr>
      <vt:lpstr>V - RAPPORT D’ACTIVITES</vt:lpstr>
      <vt:lpstr>V - RAPPORT D’ACTIVITES</vt:lpstr>
      <vt:lpstr>V - RAPPORT D’ACTIVITES</vt:lpstr>
      <vt:lpstr>Présentation PowerPoint</vt:lpstr>
      <vt:lpstr>Présentation PowerPoint</vt:lpstr>
      <vt:lpstr>V - RAPPORT D’ACTIVITES</vt:lpstr>
      <vt:lpstr>VI- APPROBATION  DU RAPPORT MORAL ET DU RAPPORT D’ACTIVITE 2022 ET QUITUS AUX ADMINISTRATEURS</vt:lpstr>
      <vt:lpstr>VII – QUESTIONS DIVERSES</vt:lpstr>
      <vt:lpstr>FIN ASSEMBLEE GENERALE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2026-09-25T10:07:19Z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1036</vt:i4>
  </property>
  <property fmtid="{D5CDD505-2E9C-101B-9397-08002B2CF9AE}" pid="3" name="_Version">
    <vt:lpwstr>12.0.4518</vt:lpwstr>
  </property>
</Properties>
</file>